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5" r:id="rId3"/>
    <p:sldId id="276" r:id="rId4"/>
    <p:sldId id="259" r:id="rId5"/>
    <p:sldId id="258" r:id="rId6"/>
    <p:sldId id="277" r:id="rId7"/>
    <p:sldId id="271" r:id="rId8"/>
    <p:sldId id="261" r:id="rId9"/>
    <p:sldId id="262" r:id="rId10"/>
    <p:sldId id="263" r:id="rId11"/>
    <p:sldId id="264" r:id="rId12"/>
    <p:sldId id="265" r:id="rId13"/>
    <p:sldId id="266" r:id="rId14"/>
    <p:sldId id="270" r:id="rId15"/>
    <p:sldId id="269" r:id="rId16"/>
    <p:sldId id="274" r:id="rId17"/>
    <p:sldId id="280" r:id="rId18"/>
    <p:sldId id="278" r:id="rId19"/>
  </p:sldIdLst>
  <p:sldSz cx="12192000" cy="6858000"/>
  <p:notesSz cx="6742113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1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25" autoAdjust="0"/>
    <p:restoredTop sz="95210" autoAdjust="0"/>
  </p:normalViewPr>
  <p:slideViewPr>
    <p:cSldViewPr snapToGrid="0">
      <p:cViewPr varScale="1">
        <p:scale>
          <a:sx n="84" d="100"/>
          <a:sy n="84" d="100"/>
        </p:scale>
        <p:origin x="-547" y="-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4B1711-4AB8-4D8E-92D1-0A9FC5C91FAB}" type="doc">
      <dgm:prSet loTypeId="urn:microsoft.com/office/officeart/2005/8/layout/bProcess4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C5FF14-B0E3-448F-BFE3-C557199E90EB}">
      <dgm:prSet phldrT="[Текст]" custT="1"/>
      <dgm:spPr/>
      <dgm:t>
        <a:bodyPr/>
        <a:lstStyle/>
        <a:p>
          <a:r>
            <a:rPr lang="en-US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Lesson Study</a:t>
          </a:r>
          <a:r>
            <a:rPr lang="kk-KZ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өткізген соң  топ мүшелері зерттелген тәсілдері мен оқу бағдарламаларындағы қабылданатын және көпшілікке таратылатын өзгерістерді анықтайды.</a:t>
          </a:r>
          <a:endParaRPr lang="ru-RU" sz="18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8BCAB7-772B-4CFB-892F-0DE113FA4279}" type="parTrans" cxnId="{CF636C52-F64F-4C6F-B4EA-DC13F26E7B50}">
      <dgm:prSet/>
      <dgm:spPr/>
      <dgm:t>
        <a:bodyPr/>
        <a:lstStyle/>
        <a:p>
          <a:endParaRPr lang="ru-RU" sz="2400" b="1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D335A5-8A1F-4697-8626-E98E2F65B8A6}" type="sibTrans" cxnId="{CF636C52-F64F-4C6F-B4EA-DC13F26E7B50}">
      <dgm:prSet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400" b="1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8046DD-06B9-4F94-995A-BA3217A929B2}">
      <dgm:prSet phldrT="[Текст]" custT="1"/>
      <dgm:spPr/>
      <dgm:t>
        <a:bodyPr/>
        <a:lstStyle/>
        <a:p>
          <a:r>
            <a:rPr lang="kk-KZ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Мұғалімдер педагогикалық тәсілдерді түрлендіріп және жетілдіріп, соңынан ашық </a:t>
          </a:r>
          <a:r>
            <a:rPr lang="en-US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Lesson Study</a:t>
          </a:r>
          <a:r>
            <a:rPr lang="kk-KZ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мен </a:t>
          </a:r>
          <a:r>
            <a:rPr lang="kk-KZ" sz="1800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таныстырылым</a:t>
          </a:r>
          <a:r>
            <a:rPr lang="kk-KZ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өткізу, баспада жариялау арқылы әріптестерге таратады. </a:t>
          </a:r>
          <a:endParaRPr lang="ru-RU" sz="18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404855-2667-4504-8D09-B00218CA0211}" type="parTrans" cxnId="{27634286-BCC3-4EB5-AC93-3E029BDC79E9}">
      <dgm:prSet/>
      <dgm:spPr/>
      <dgm:t>
        <a:bodyPr/>
        <a:lstStyle/>
        <a:p>
          <a:endParaRPr lang="ru-RU" sz="2400" b="1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46D243-4A8F-463F-8FD9-AC7EF51FFCEA}" type="sibTrans" cxnId="{27634286-BCC3-4EB5-AC93-3E029BDC79E9}">
      <dgm:prSet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400" b="1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89A0E8-91DF-45AA-A28C-CEFA7FC89BC4}">
      <dgm:prSet phldrT="[Текст]" custT="1"/>
      <dgm:spPr/>
      <dgm:t>
        <a:bodyPr/>
        <a:lstStyle/>
        <a:p>
          <a:r>
            <a:rPr lang="kk-KZ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Зерттеу сабақтарының қорытындыларын талдау алдағы кезеңде сабақты сапалы жоспарлауға және оны өткізуге мүмкіндік береді. </a:t>
          </a:r>
          <a:endParaRPr lang="ru-RU" sz="18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96C1B8-9FFC-48A6-BB05-4920DD9BACCC}" type="parTrans" cxnId="{EC4B2822-C064-472D-A416-F122F288AFCC}">
      <dgm:prSet/>
      <dgm:spPr/>
      <dgm:t>
        <a:bodyPr/>
        <a:lstStyle/>
        <a:p>
          <a:endParaRPr lang="ru-RU" sz="2400" b="1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F8D22E-2C36-4147-9ABB-82096E11FD46}" type="sibTrans" cxnId="{EC4B2822-C064-472D-A416-F122F288AFCC}">
      <dgm:prSet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400" b="1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2E3324-6D03-48EF-9AA8-B67381F32F76}">
      <dgm:prSet phldrT="[Текст]" custT="1"/>
      <dgm:spPr/>
      <dgm:t>
        <a:bodyPr/>
        <a:lstStyle/>
        <a:p>
          <a:r>
            <a:rPr lang="kk-KZ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Мектеп басшылары мектепте </a:t>
          </a:r>
          <a:r>
            <a:rPr lang="en-US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Lesson Study</a:t>
          </a:r>
          <a:r>
            <a:rPr lang="kk-KZ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енгізу арқылы  мұғалімдердің сабақты талдауға байланысты кәсіби деңгейін жетілдіруге үлкен мүмкіндіктер ашады. </a:t>
          </a:r>
          <a:r>
            <a: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8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AB1271-690B-4C49-A472-86E405C48DFC}" type="parTrans" cxnId="{DCE4D068-5C72-4F0D-8AD8-F6ED6565BF78}">
      <dgm:prSet/>
      <dgm:spPr/>
      <dgm:t>
        <a:bodyPr/>
        <a:lstStyle/>
        <a:p>
          <a:endParaRPr lang="ru-RU" sz="2400" b="1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219D14-D0B4-4A09-8460-5146C9660DF4}" type="sibTrans" cxnId="{DCE4D068-5C72-4F0D-8AD8-F6ED6565BF78}">
      <dgm:prSet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400" b="1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83C9B2-5041-4D20-9A57-0899EA7103EE}">
      <dgm:prSet phldrT="[Текст]" custT="1"/>
      <dgm:spPr/>
      <dgm:t>
        <a:bodyPr/>
        <a:lstStyle/>
        <a:p>
          <a:r>
            <a:rPr lang="kk-KZ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Бұл мұғалімдердің жаңартылған білім мазмұнын жүзеге асыруда шығармашылықпен  жұмыс жасауларына, үздіксіз кәсіби дамуларына ықпал жасайды.</a:t>
          </a:r>
          <a:endParaRPr lang="ru-RU" sz="18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F0B7EB-3CF3-4373-9DC3-31712F50B93B}" type="parTrans" cxnId="{35D16CE6-39FF-4FE7-A9D6-C3C39DCAC3C6}">
      <dgm:prSet/>
      <dgm:spPr/>
      <dgm:t>
        <a:bodyPr/>
        <a:lstStyle/>
        <a:p>
          <a:endParaRPr lang="ru-RU" sz="2400" b="1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EFE728-BBC4-4885-A02A-A317E29E316D}" type="sibTrans" cxnId="{35D16CE6-39FF-4FE7-A9D6-C3C39DCAC3C6}">
      <dgm:prSet/>
      <dgm:spPr>
        <a:solidFill>
          <a:srgbClr val="0070C0"/>
        </a:solidFill>
      </dgm:spPr>
      <dgm:t>
        <a:bodyPr/>
        <a:lstStyle/>
        <a:p>
          <a:endParaRPr lang="ru-RU" sz="2400" b="1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64E5DE-4B17-4F59-BCEE-01B475606CD6}">
      <dgm:prSet custT="1"/>
      <dgm:spPr/>
      <dgm:t>
        <a:bodyPr/>
        <a:lstStyle/>
        <a:p>
          <a:r>
            <a:rPr lang="en-US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Lesson Study</a:t>
          </a:r>
          <a:r>
            <a:rPr lang="kk-KZ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мұғалімдер арасында ашық, кең диалогтың болуына, өз ұсыныстары мен пікірлерін ортаға салуға жетелейді, ұжымдық мәдениет пен кәсіби дамуға жетелейді. </a:t>
          </a:r>
          <a:endParaRPr lang="ru-RU" sz="18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35109C-FF59-49D8-8304-F50EF845C62D}" type="parTrans" cxnId="{DE6BCACF-AD2F-486B-805C-68C3CE7DE8BC}">
      <dgm:prSet/>
      <dgm:spPr/>
      <dgm:t>
        <a:bodyPr/>
        <a:lstStyle/>
        <a:p>
          <a:endParaRPr lang="ru-RU"/>
        </a:p>
      </dgm:t>
    </dgm:pt>
    <dgm:pt modelId="{B498BCA2-C8BB-4B6B-9775-BA03BA13C186}" type="sibTrans" cxnId="{DE6BCACF-AD2F-486B-805C-68C3CE7DE8BC}">
      <dgm:prSet/>
      <dgm:spPr/>
      <dgm:t>
        <a:bodyPr/>
        <a:lstStyle/>
        <a:p>
          <a:endParaRPr lang="ru-RU"/>
        </a:p>
      </dgm:t>
    </dgm:pt>
    <dgm:pt modelId="{A75A9474-DBA5-4C06-9ADB-D9B06815F9EB}" type="pres">
      <dgm:prSet presAssocID="{874B1711-4AB8-4D8E-92D1-0A9FC5C91FAB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8006500F-934C-4565-910A-2CA4E7B5E71F}" type="pres">
      <dgm:prSet presAssocID="{11C5FF14-B0E3-448F-BFE3-C557199E90EB}" presName="compNode" presStyleCnt="0"/>
      <dgm:spPr/>
    </dgm:pt>
    <dgm:pt modelId="{E5599B21-1F76-42A7-84CF-F42B21E8ECDD}" type="pres">
      <dgm:prSet presAssocID="{11C5FF14-B0E3-448F-BFE3-C557199E90EB}" presName="dummyConnPt" presStyleCnt="0"/>
      <dgm:spPr/>
    </dgm:pt>
    <dgm:pt modelId="{63C71B2D-2854-4BB5-92CC-3F6AD56C65F6}" type="pres">
      <dgm:prSet presAssocID="{11C5FF14-B0E3-448F-BFE3-C557199E90EB}" presName="node" presStyleLbl="node1" presStyleIdx="0" presStyleCnt="6" custScaleX="128921" custLinFactNeighborX="-33102" custLinFactNeighborY="-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8A06BE-EBD5-4218-A881-22D041FB8712}" type="pres">
      <dgm:prSet presAssocID="{FBD335A5-8A1F-4697-8626-E98E2F65B8A6}" presName="sibTrans" presStyleLbl="bgSibTrans2D1" presStyleIdx="0" presStyleCnt="5"/>
      <dgm:spPr/>
      <dgm:t>
        <a:bodyPr/>
        <a:lstStyle/>
        <a:p>
          <a:endParaRPr lang="ru-RU"/>
        </a:p>
      </dgm:t>
    </dgm:pt>
    <dgm:pt modelId="{20901B4A-F739-4597-BEAA-81AB7BA37D78}" type="pres">
      <dgm:prSet presAssocID="{C88046DD-06B9-4F94-995A-BA3217A929B2}" presName="compNode" presStyleCnt="0"/>
      <dgm:spPr/>
    </dgm:pt>
    <dgm:pt modelId="{B1D1D714-ACFB-4620-972F-9B78698F94BF}" type="pres">
      <dgm:prSet presAssocID="{C88046DD-06B9-4F94-995A-BA3217A929B2}" presName="dummyConnPt" presStyleCnt="0"/>
      <dgm:spPr/>
    </dgm:pt>
    <dgm:pt modelId="{097418F5-9D2C-46FF-AC2F-73642A8D7E09}" type="pres">
      <dgm:prSet presAssocID="{C88046DD-06B9-4F94-995A-BA3217A929B2}" presName="node" presStyleLbl="node1" presStyleIdx="1" presStyleCnt="6" custScaleX="126700" custLinFactNeighborX="-34751" custLinFactNeighborY="-3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E836B8-96E7-43B2-86B7-643B971F079D}" type="pres">
      <dgm:prSet presAssocID="{6B46D243-4A8F-463F-8FD9-AC7EF51FFCEA}" presName="sibTrans" presStyleLbl="bgSibTrans2D1" presStyleIdx="1" presStyleCnt="5"/>
      <dgm:spPr/>
      <dgm:t>
        <a:bodyPr/>
        <a:lstStyle/>
        <a:p>
          <a:endParaRPr lang="ru-RU"/>
        </a:p>
      </dgm:t>
    </dgm:pt>
    <dgm:pt modelId="{86544890-764A-4286-95ED-722040914047}" type="pres">
      <dgm:prSet presAssocID="{8389A0E8-91DF-45AA-A28C-CEFA7FC89BC4}" presName="compNode" presStyleCnt="0"/>
      <dgm:spPr/>
    </dgm:pt>
    <dgm:pt modelId="{D49ABEB4-20A3-430A-9C83-C1D518F2FC1D}" type="pres">
      <dgm:prSet presAssocID="{8389A0E8-91DF-45AA-A28C-CEFA7FC89BC4}" presName="dummyConnPt" presStyleCnt="0"/>
      <dgm:spPr/>
    </dgm:pt>
    <dgm:pt modelId="{3E1B054B-E524-42DE-9745-E39B14324834}" type="pres">
      <dgm:prSet presAssocID="{8389A0E8-91DF-45AA-A28C-CEFA7FC89BC4}" presName="node" presStyleLbl="node1" presStyleIdx="2" presStyleCnt="6" custScaleX="132536" custLinFactNeighborX="-34178" custLinFactNeighborY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492345-7087-4AED-A985-9704B8025FE4}" type="pres">
      <dgm:prSet presAssocID="{69F8D22E-2C36-4147-9ABB-82096E11FD46}" presName="sibTrans" presStyleLbl="bgSibTrans2D1" presStyleIdx="2" presStyleCnt="5"/>
      <dgm:spPr/>
      <dgm:t>
        <a:bodyPr/>
        <a:lstStyle/>
        <a:p>
          <a:endParaRPr lang="ru-RU"/>
        </a:p>
      </dgm:t>
    </dgm:pt>
    <dgm:pt modelId="{79BFCEE9-298C-41D0-A553-26CC80086D65}" type="pres">
      <dgm:prSet presAssocID="{602E3324-6D03-48EF-9AA8-B67381F32F76}" presName="compNode" presStyleCnt="0"/>
      <dgm:spPr/>
    </dgm:pt>
    <dgm:pt modelId="{A8CC2BA6-FCD9-479B-88E5-8FE4256E93B9}" type="pres">
      <dgm:prSet presAssocID="{602E3324-6D03-48EF-9AA8-B67381F32F76}" presName="dummyConnPt" presStyleCnt="0"/>
      <dgm:spPr/>
    </dgm:pt>
    <dgm:pt modelId="{BF0DE3C1-8104-421A-BAD8-327D4628306C}" type="pres">
      <dgm:prSet presAssocID="{602E3324-6D03-48EF-9AA8-B67381F32F76}" presName="node" presStyleLbl="node1" presStyleIdx="3" presStyleCnt="6" custScaleX="162723" custLinFactNeighborX="30131" custLinFactNeighborY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354535-67E1-4882-9732-4A09A31A1D94}" type="pres">
      <dgm:prSet presAssocID="{5A219D14-D0B4-4A09-8460-5146C9660DF4}" presName="sibTrans" presStyleLbl="bgSibTrans2D1" presStyleIdx="3" presStyleCnt="5"/>
      <dgm:spPr/>
      <dgm:t>
        <a:bodyPr/>
        <a:lstStyle/>
        <a:p>
          <a:endParaRPr lang="ru-RU"/>
        </a:p>
      </dgm:t>
    </dgm:pt>
    <dgm:pt modelId="{3CDC4865-4478-4E92-BA89-C27774B70887}" type="pres">
      <dgm:prSet presAssocID="{3083C9B2-5041-4D20-9A57-0899EA7103EE}" presName="compNode" presStyleCnt="0"/>
      <dgm:spPr/>
    </dgm:pt>
    <dgm:pt modelId="{6906DE68-2704-49C3-A478-2CD9F13C2346}" type="pres">
      <dgm:prSet presAssocID="{3083C9B2-5041-4D20-9A57-0899EA7103EE}" presName="dummyConnPt" presStyleCnt="0"/>
      <dgm:spPr/>
    </dgm:pt>
    <dgm:pt modelId="{3CF2BE1A-527B-471B-9674-765F0DAB2898}" type="pres">
      <dgm:prSet presAssocID="{3083C9B2-5041-4D20-9A57-0899EA7103EE}" presName="node" presStyleLbl="node1" presStyleIdx="4" presStyleCnt="6" custScaleX="165615" custLinFactNeighborX="319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C7E98A-0524-49BC-8338-D64AF3EEED03}" type="pres">
      <dgm:prSet presAssocID="{69EFE728-BBC4-4885-A02A-A317E29E316D}" presName="sibTrans" presStyleLbl="bgSibTrans2D1" presStyleIdx="4" presStyleCnt="5"/>
      <dgm:spPr/>
      <dgm:t>
        <a:bodyPr/>
        <a:lstStyle/>
        <a:p>
          <a:endParaRPr lang="ru-RU"/>
        </a:p>
      </dgm:t>
    </dgm:pt>
    <dgm:pt modelId="{D7A34784-8A76-4C50-AB41-5D11A0B4C648}" type="pres">
      <dgm:prSet presAssocID="{2B64E5DE-4B17-4F59-BCEE-01B475606CD6}" presName="compNode" presStyleCnt="0"/>
      <dgm:spPr/>
    </dgm:pt>
    <dgm:pt modelId="{6CBBB61A-63DE-443E-8E5D-1829AE2BC747}" type="pres">
      <dgm:prSet presAssocID="{2B64E5DE-4B17-4F59-BCEE-01B475606CD6}" presName="dummyConnPt" presStyleCnt="0"/>
      <dgm:spPr/>
    </dgm:pt>
    <dgm:pt modelId="{84C607FC-E3DA-48F9-88A0-93BEF992893F}" type="pres">
      <dgm:prSet presAssocID="{2B64E5DE-4B17-4F59-BCEE-01B475606CD6}" presName="node" presStyleLbl="node1" presStyleIdx="5" presStyleCnt="6" custScaleX="161879" custLinFactNeighborX="30131" custLinFactNeighborY="-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634286-BCC3-4EB5-AC93-3E029BDC79E9}" srcId="{874B1711-4AB8-4D8E-92D1-0A9FC5C91FAB}" destId="{C88046DD-06B9-4F94-995A-BA3217A929B2}" srcOrd="1" destOrd="0" parTransId="{16404855-2667-4504-8D09-B00218CA0211}" sibTransId="{6B46D243-4A8F-463F-8FD9-AC7EF51FFCEA}"/>
    <dgm:cxn modelId="{EC4B2822-C064-472D-A416-F122F288AFCC}" srcId="{874B1711-4AB8-4D8E-92D1-0A9FC5C91FAB}" destId="{8389A0E8-91DF-45AA-A28C-CEFA7FC89BC4}" srcOrd="2" destOrd="0" parTransId="{5296C1B8-9FFC-48A6-BB05-4920DD9BACCC}" sibTransId="{69F8D22E-2C36-4147-9ABB-82096E11FD46}"/>
    <dgm:cxn modelId="{DCE4D068-5C72-4F0D-8AD8-F6ED6565BF78}" srcId="{874B1711-4AB8-4D8E-92D1-0A9FC5C91FAB}" destId="{602E3324-6D03-48EF-9AA8-B67381F32F76}" srcOrd="3" destOrd="0" parTransId="{85AB1271-690B-4C49-A472-86E405C48DFC}" sibTransId="{5A219D14-D0B4-4A09-8460-5146C9660DF4}"/>
    <dgm:cxn modelId="{D9F800E7-8F3D-4A59-94B9-BD03D6020349}" type="presOf" srcId="{69F8D22E-2C36-4147-9ABB-82096E11FD46}" destId="{13492345-7087-4AED-A985-9704B8025FE4}" srcOrd="0" destOrd="0" presId="urn:microsoft.com/office/officeart/2005/8/layout/bProcess4"/>
    <dgm:cxn modelId="{DE6BCACF-AD2F-486B-805C-68C3CE7DE8BC}" srcId="{874B1711-4AB8-4D8E-92D1-0A9FC5C91FAB}" destId="{2B64E5DE-4B17-4F59-BCEE-01B475606CD6}" srcOrd="5" destOrd="0" parTransId="{1035109C-FF59-49D8-8304-F50EF845C62D}" sibTransId="{B498BCA2-C8BB-4B6B-9775-BA03BA13C186}"/>
    <dgm:cxn modelId="{A0D51B38-28A2-47BB-996D-222382263EBB}" type="presOf" srcId="{11C5FF14-B0E3-448F-BFE3-C557199E90EB}" destId="{63C71B2D-2854-4BB5-92CC-3F6AD56C65F6}" srcOrd="0" destOrd="0" presId="urn:microsoft.com/office/officeart/2005/8/layout/bProcess4"/>
    <dgm:cxn modelId="{E7C20898-A10A-4994-99B8-6F6BD3C9AED4}" type="presOf" srcId="{6B46D243-4A8F-463F-8FD9-AC7EF51FFCEA}" destId="{BCE836B8-96E7-43B2-86B7-643B971F079D}" srcOrd="0" destOrd="0" presId="urn:microsoft.com/office/officeart/2005/8/layout/bProcess4"/>
    <dgm:cxn modelId="{B05A7EED-362F-4338-AFF5-E61CA7FBA807}" type="presOf" srcId="{C88046DD-06B9-4F94-995A-BA3217A929B2}" destId="{097418F5-9D2C-46FF-AC2F-73642A8D7E09}" srcOrd="0" destOrd="0" presId="urn:microsoft.com/office/officeart/2005/8/layout/bProcess4"/>
    <dgm:cxn modelId="{ACB87F88-DD86-4EFA-BB2D-9ED7C434D9E5}" type="presOf" srcId="{602E3324-6D03-48EF-9AA8-B67381F32F76}" destId="{BF0DE3C1-8104-421A-BAD8-327D4628306C}" srcOrd="0" destOrd="0" presId="urn:microsoft.com/office/officeart/2005/8/layout/bProcess4"/>
    <dgm:cxn modelId="{A0C72617-D84B-45D7-B286-16BD86F8F4CB}" type="presOf" srcId="{8389A0E8-91DF-45AA-A28C-CEFA7FC89BC4}" destId="{3E1B054B-E524-42DE-9745-E39B14324834}" srcOrd="0" destOrd="0" presId="urn:microsoft.com/office/officeart/2005/8/layout/bProcess4"/>
    <dgm:cxn modelId="{A225AF10-0D94-4BCE-AA75-C22602CE4B5C}" type="presOf" srcId="{FBD335A5-8A1F-4697-8626-E98E2F65B8A6}" destId="{A18A06BE-EBD5-4218-A881-22D041FB8712}" srcOrd="0" destOrd="0" presId="urn:microsoft.com/office/officeart/2005/8/layout/bProcess4"/>
    <dgm:cxn modelId="{20F8A402-AC3A-498D-8521-115DBD1BFCD8}" type="presOf" srcId="{3083C9B2-5041-4D20-9A57-0899EA7103EE}" destId="{3CF2BE1A-527B-471B-9674-765F0DAB2898}" srcOrd="0" destOrd="0" presId="urn:microsoft.com/office/officeart/2005/8/layout/bProcess4"/>
    <dgm:cxn modelId="{CD461282-3939-43FB-8090-A5152FB1F480}" type="presOf" srcId="{2B64E5DE-4B17-4F59-BCEE-01B475606CD6}" destId="{84C607FC-E3DA-48F9-88A0-93BEF992893F}" srcOrd="0" destOrd="0" presId="urn:microsoft.com/office/officeart/2005/8/layout/bProcess4"/>
    <dgm:cxn modelId="{CF636C52-F64F-4C6F-B4EA-DC13F26E7B50}" srcId="{874B1711-4AB8-4D8E-92D1-0A9FC5C91FAB}" destId="{11C5FF14-B0E3-448F-BFE3-C557199E90EB}" srcOrd="0" destOrd="0" parTransId="{738BCAB7-772B-4CFB-892F-0DE113FA4279}" sibTransId="{FBD335A5-8A1F-4697-8626-E98E2F65B8A6}"/>
    <dgm:cxn modelId="{2DA1D07B-AF22-4AE9-82E7-4795685EAD04}" type="presOf" srcId="{874B1711-4AB8-4D8E-92D1-0A9FC5C91FAB}" destId="{A75A9474-DBA5-4C06-9ADB-D9B06815F9EB}" srcOrd="0" destOrd="0" presId="urn:microsoft.com/office/officeart/2005/8/layout/bProcess4"/>
    <dgm:cxn modelId="{105AB904-FFE7-49CA-A23C-1D8CFC262FB9}" type="presOf" srcId="{5A219D14-D0B4-4A09-8460-5146C9660DF4}" destId="{C6354535-67E1-4882-9732-4A09A31A1D94}" srcOrd="0" destOrd="0" presId="urn:microsoft.com/office/officeart/2005/8/layout/bProcess4"/>
    <dgm:cxn modelId="{35D16CE6-39FF-4FE7-A9D6-C3C39DCAC3C6}" srcId="{874B1711-4AB8-4D8E-92D1-0A9FC5C91FAB}" destId="{3083C9B2-5041-4D20-9A57-0899EA7103EE}" srcOrd="4" destOrd="0" parTransId="{0AF0B7EB-3CF3-4373-9DC3-31712F50B93B}" sibTransId="{69EFE728-BBC4-4885-A02A-A317E29E316D}"/>
    <dgm:cxn modelId="{746B0625-008A-46E7-B005-B7579AFA6646}" type="presOf" srcId="{69EFE728-BBC4-4885-A02A-A317E29E316D}" destId="{BAC7E98A-0524-49BC-8338-D64AF3EEED03}" srcOrd="0" destOrd="0" presId="urn:microsoft.com/office/officeart/2005/8/layout/bProcess4"/>
    <dgm:cxn modelId="{3221BC08-8F0C-4CA8-9F5D-A87E038A32FB}" type="presParOf" srcId="{A75A9474-DBA5-4C06-9ADB-D9B06815F9EB}" destId="{8006500F-934C-4565-910A-2CA4E7B5E71F}" srcOrd="0" destOrd="0" presId="urn:microsoft.com/office/officeart/2005/8/layout/bProcess4"/>
    <dgm:cxn modelId="{0DC27AD6-3A41-461C-BA8E-AA208E62AFB9}" type="presParOf" srcId="{8006500F-934C-4565-910A-2CA4E7B5E71F}" destId="{E5599B21-1F76-42A7-84CF-F42B21E8ECDD}" srcOrd="0" destOrd="0" presId="urn:microsoft.com/office/officeart/2005/8/layout/bProcess4"/>
    <dgm:cxn modelId="{37893AB2-2201-4B93-8171-4EC6C23B1775}" type="presParOf" srcId="{8006500F-934C-4565-910A-2CA4E7B5E71F}" destId="{63C71B2D-2854-4BB5-92CC-3F6AD56C65F6}" srcOrd="1" destOrd="0" presId="urn:microsoft.com/office/officeart/2005/8/layout/bProcess4"/>
    <dgm:cxn modelId="{5B39FE7B-9551-47D1-A509-12E434DAE061}" type="presParOf" srcId="{A75A9474-DBA5-4C06-9ADB-D9B06815F9EB}" destId="{A18A06BE-EBD5-4218-A881-22D041FB8712}" srcOrd="1" destOrd="0" presId="urn:microsoft.com/office/officeart/2005/8/layout/bProcess4"/>
    <dgm:cxn modelId="{9D3C2647-0C0D-48AC-BE8B-B2275447078B}" type="presParOf" srcId="{A75A9474-DBA5-4C06-9ADB-D9B06815F9EB}" destId="{20901B4A-F739-4597-BEAA-81AB7BA37D78}" srcOrd="2" destOrd="0" presId="urn:microsoft.com/office/officeart/2005/8/layout/bProcess4"/>
    <dgm:cxn modelId="{7B9ABC02-AABC-471C-A64F-0D27A5E09190}" type="presParOf" srcId="{20901B4A-F739-4597-BEAA-81AB7BA37D78}" destId="{B1D1D714-ACFB-4620-972F-9B78698F94BF}" srcOrd="0" destOrd="0" presId="urn:microsoft.com/office/officeart/2005/8/layout/bProcess4"/>
    <dgm:cxn modelId="{EBBB79A4-DC0C-4C6E-BB1B-F4B427B1ADB8}" type="presParOf" srcId="{20901B4A-F739-4597-BEAA-81AB7BA37D78}" destId="{097418F5-9D2C-46FF-AC2F-73642A8D7E09}" srcOrd="1" destOrd="0" presId="urn:microsoft.com/office/officeart/2005/8/layout/bProcess4"/>
    <dgm:cxn modelId="{A3D889A7-D0F8-44E8-8079-08A9E70335E7}" type="presParOf" srcId="{A75A9474-DBA5-4C06-9ADB-D9B06815F9EB}" destId="{BCE836B8-96E7-43B2-86B7-643B971F079D}" srcOrd="3" destOrd="0" presId="urn:microsoft.com/office/officeart/2005/8/layout/bProcess4"/>
    <dgm:cxn modelId="{46831EEE-0ABD-474A-B157-D7987B2C6A71}" type="presParOf" srcId="{A75A9474-DBA5-4C06-9ADB-D9B06815F9EB}" destId="{86544890-764A-4286-95ED-722040914047}" srcOrd="4" destOrd="0" presId="urn:microsoft.com/office/officeart/2005/8/layout/bProcess4"/>
    <dgm:cxn modelId="{E09547E9-A43F-4096-99AE-0EDF181F13D9}" type="presParOf" srcId="{86544890-764A-4286-95ED-722040914047}" destId="{D49ABEB4-20A3-430A-9C83-C1D518F2FC1D}" srcOrd="0" destOrd="0" presId="urn:microsoft.com/office/officeart/2005/8/layout/bProcess4"/>
    <dgm:cxn modelId="{63A934A5-DA12-471F-B6A7-CB82FB3615E5}" type="presParOf" srcId="{86544890-764A-4286-95ED-722040914047}" destId="{3E1B054B-E524-42DE-9745-E39B14324834}" srcOrd="1" destOrd="0" presId="urn:microsoft.com/office/officeart/2005/8/layout/bProcess4"/>
    <dgm:cxn modelId="{8235D3A6-35F0-4717-9DB4-65CAB9C6C89D}" type="presParOf" srcId="{A75A9474-DBA5-4C06-9ADB-D9B06815F9EB}" destId="{13492345-7087-4AED-A985-9704B8025FE4}" srcOrd="5" destOrd="0" presId="urn:microsoft.com/office/officeart/2005/8/layout/bProcess4"/>
    <dgm:cxn modelId="{74B76986-2812-4CB6-9179-73AA27C59C4D}" type="presParOf" srcId="{A75A9474-DBA5-4C06-9ADB-D9B06815F9EB}" destId="{79BFCEE9-298C-41D0-A553-26CC80086D65}" srcOrd="6" destOrd="0" presId="urn:microsoft.com/office/officeart/2005/8/layout/bProcess4"/>
    <dgm:cxn modelId="{E179E657-ABA9-4BD4-B273-7025641FDE5D}" type="presParOf" srcId="{79BFCEE9-298C-41D0-A553-26CC80086D65}" destId="{A8CC2BA6-FCD9-479B-88E5-8FE4256E93B9}" srcOrd="0" destOrd="0" presId="urn:microsoft.com/office/officeart/2005/8/layout/bProcess4"/>
    <dgm:cxn modelId="{708FCC14-6EB3-4ACC-B306-1E50451EAE6D}" type="presParOf" srcId="{79BFCEE9-298C-41D0-A553-26CC80086D65}" destId="{BF0DE3C1-8104-421A-BAD8-327D4628306C}" srcOrd="1" destOrd="0" presId="urn:microsoft.com/office/officeart/2005/8/layout/bProcess4"/>
    <dgm:cxn modelId="{A66A70EC-BA40-402C-8A73-3D8D1791AAEA}" type="presParOf" srcId="{A75A9474-DBA5-4C06-9ADB-D9B06815F9EB}" destId="{C6354535-67E1-4882-9732-4A09A31A1D94}" srcOrd="7" destOrd="0" presId="urn:microsoft.com/office/officeart/2005/8/layout/bProcess4"/>
    <dgm:cxn modelId="{A7E7F486-EE19-46D0-9FC8-5A77689EA515}" type="presParOf" srcId="{A75A9474-DBA5-4C06-9ADB-D9B06815F9EB}" destId="{3CDC4865-4478-4E92-BA89-C27774B70887}" srcOrd="8" destOrd="0" presId="urn:microsoft.com/office/officeart/2005/8/layout/bProcess4"/>
    <dgm:cxn modelId="{D863A986-FEAD-459A-AE1E-DB246DF9968F}" type="presParOf" srcId="{3CDC4865-4478-4E92-BA89-C27774B70887}" destId="{6906DE68-2704-49C3-A478-2CD9F13C2346}" srcOrd="0" destOrd="0" presId="urn:microsoft.com/office/officeart/2005/8/layout/bProcess4"/>
    <dgm:cxn modelId="{3D45BA16-0582-4DC2-A42C-63E6BA1FFA9D}" type="presParOf" srcId="{3CDC4865-4478-4E92-BA89-C27774B70887}" destId="{3CF2BE1A-527B-471B-9674-765F0DAB2898}" srcOrd="1" destOrd="0" presId="urn:microsoft.com/office/officeart/2005/8/layout/bProcess4"/>
    <dgm:cxn modelId="{72E29000-BF6C-4D48-8AC0-C9D2A7881478}" type="presParOf" srcId="{A75A9474-DBA5-4C06-9ADB-D9B06815F9EB}" destId="{BAC7E98A-0524-49BC-8338-D64AF3EEED03}" srcOrd="9" destOrd="0" presId="urn:microsoft.com/office/officeart/2005/8/layout/bProcess4"/>
    <dgm:cxn modelId="{DEE0BEAB-249A-421C-BC7F-5C1C9F037979}" type="presParOf" srcId="{A75A9474-DBA5-4C06-9ADB-D9B06815F9EB}" destId="{D7A34784-8A76-4C50-AB41-5D11A0B4C648}" srcOrd="10" destOrd="0" presId="urn:microsoft.com/office/officeart/2005/8/layout/bProcess4"/>
    <dgm:cxn modelId="{C367C0D3-5A70-4688-B922-B5F396FA0474}" type="presParOf" srcId="{D7A34784-8A76-4C50-AB41-5D11A0B4C648}" destId="{6CBBB61A-63DE-443E-8E5D-1829AE2BC747}" srcOrd="0" destOrd="0" presId="urn:microsoft.com/office/officeart/2005/8/layout/bProcess4"/>
    <dgm:cxn modelId="{1AD9A912-991A-4FC2-92D5-DE49C1C4BC89}" type="presParOf" srcId="{D7A34784-8A76-4C50-AB41-5D11A0B4C648}" destId="{84C607FC-E3DA-48F9-88A0-93BEF992893F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E9BA06-EF19-42FE-91D2-009A6BF03DF9}" type="doc">
      <dgm:prSet loTypeId="urn:microsoft.com/office/officeart/2005/8/layout/matrix3" loCatId="matrix" qsTypeId="urn:microsoft.com/office/officeart/2005/8/quickstyle/3d1" qsCatId="3D" csTypeId="urn:microsoft.com/office/officeart/2005/8/colors/colorful1#12" csCatId="colorful" phldr="1"/>
      <dgm:spPr/>
      <dgm:t>
        <a:bodyPr/>
        <a:lstStyle/>
        <a:p>
          <a:endParaRPr lang="ru-RU"/>
        </a:p>
      </dgm:t>
    </dgm:pt>
    <dgm:pt modelId="{9493470E-0BA2-4171-A83F-E207E41E95BD}">
      <dgm:prSet phldrT="[Текст]" custT="1"/>
      <dgm:spPr/>
      <dgm:t>
        <a:bodyPr/>
        <a:lstStyle/>
        <a:p>
          <a:r>
            <a:rPr lang="kk-KZ" sz="18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Күшті жақтары:</a:t>
          </a:r>
        </a:p>
        <a:p>
          <a:r>
            <a:rPr lang="kk-KZ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-педагогтар қызметіндегі жаңашылдық</a:t>
          </a:r>
        </a:p>
        <a:p>
          <a:r>
            <a:rPr lang="kk-KZ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-ұжым мүшелері арасындағы ізгілікті байланыс</a:t>
          </a:r>
        </a:p>
        <a:p>
          <a:r>
            <a:rPr lang="kk-KZ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қызмет бойынша жұмыс жұйесі</a:t>
          </a:r>
        </a:p>
        <a:p>
          <a:r>
            <a:rPr lang="kk-KZ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-әдістемелік қызметтің тиімді ұйымдастырылуы  т.с.с.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3596DC-E1BE-4956-9400-23C0261DA602}" type="parTrans" cxnId="{A24065DF-7504-45B6-A535-699F2003A7B8}">
      <dgm:prSet/>
      <dgm:spPr/>
      <dgm:t>
        <a:bodyPr/>
        <a:lstStyle/>
        <a:p>
          <a:endParaRPr lang="ru-RU" sz="2800" b="1">
            <a:solidFill>
              <a:srgbClr val="1F0492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593CE2-C15F-4A42-A546-16BD98C01842}" type="sibTrans" cxnId="{A24065DF-7504-45B6-A535-699F2003A7B8}">
      <dgm:prSet/>
      <dgm:spPr/>
      <dgm:t>
        <a:bodyPr/>
        <a:lstStyle/>
        <a:p>
          <a:endParaRPr lang="ru-RU" sz="2800" b="1">
            <a:solidFill>
              <a:srgbClr val="1F0492"/>
            </a:solidFill>
            <a:latin typeface="Times New Roman" pitchFamily="18" charset="0"/>
            <a:cs typeface="Times New Roman" pitchFamily="18" charset="0"/>
          </a:endParaRPr>
        </a:p>
      </dgm:t>
    </dgm:pt>
    <dgm:pt modelId="{80EA809D-5C8B-42EB-8A2C-D5BDDABEECE6}">
      <dgm:prSet phldrT="[Текст]" custT="1"/>
      <dgm:spPr/>
      <dgm:t>
        <a:bodyPr/>
        <a:lstStyle/>
        <a:p>
          <a:r>
            <a:rPr lang="kk-KZ" sz="18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Әлсіз жақтары:</a:t>
          </a:r>
        </a:p>
        <a:p>
          <a:r>
            <a:rPr lang="kk-KZ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 ақпараттық технологияның барлық мүмкіндіктерін пайдалана білмеуі</a:t>
          </a:r>
        </a:p>
        <a:p>
          <a:r>
            <a:rPr lang="kk-KZ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-кей жағдайда негативтік көзқарастың болуы 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8F923AF-AFBA-42E2-A025-298AB1A862B8}" type="parTrans" cxnId="{3922E0D1-FB0F-4F05-977B-1F339B2ED05B}">
      <dgm:prSet/>
      <dgm:spPr/>
      <dgm:t>
        <a:bodyPr/>
        <a:lstStyle/>
        <a:p>
          <a:endParaRPr lang="ru-RU" sz="2800" b="1">
            <a:solidFill>
              <a:srgbClr val="1F0492"/>
            </a:solidFill>
            <a:latin typeface="Times New Roman" pitchFamily="18" charset="0"/>
            <a:cs typeface="Times New Roman" pitchFamily="18" charset="0"/>
          </a:endParaRPr>
        </a:p>
      </dgm:t>
    </dgm:pt>
    <dgm:pt modelId="{E3DFDD8F-7EB8-4346-9977-FF8155809B6F}" type="sibTrans" cxnId="{3922E0D1-FB0F-4F05-977B-1F339B2ED05B}">
      <dgm:prSet/>
      <dgm:spPr/>
      <dgm:t>
        <a:bodyPr/>
        <a:lstStyle/>
        <a:p>
          <a:endParaRPr lang="ru-RU" sz="2800" b="1">
            <a:solidFill>
              <a:srgbClr val="1F0492"/>
            </a:solidFill>
            <a:latin typeface="Times New Roman" pitchFamily="18" charset="0"/>
            <a:cs typeface="Times New Roman" pitchFamily="18" charset="0"/>
          </a:endParaRPr>
        </a:p>
      </dgm:t>
    </dgm:pt>
    <dgm:pt modelId="{A1A802DB-7273-47E8-ABA1-2430A99C107D}">
      <dgm:prSet phldrT="[Текст]" custT="1"/>
      <dgm:spPr/>
      <dgm:t>
        <a:bodyPr/>
        <a:lstStyle/>
        <a:p>
          <a:r>
            <a:rPr lang="kk-KZ" sz="18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Мүмкіндіктері:</a:t>
          </a:r>
        </a:p>
        <a:p>
          <a:r>
            <a:rPr lang="kk-KZ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 тәлімгерлік үдерісті дамыту</a:t>
          </a:r>
        </a:p>
        <a:p>
          <a:r>
            <a:rPr lang="kk-KZ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 үздік тәжірибе алмасу</a:t>
          </a:r>
        </a:p>
        <a:p>
          <a:r>
            <a:rPr lang="kk-KZ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 әдістемелік материалдарды әзірлеу</a:t>
          </a:r>
        </a:p>
        <a:p>
          <a:r>
            <a:rPr lang="kk-KZ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-әртүрлі сайыстарға қатысу </a:t>
          </a:r>
        </a:p>
        <a:p>
          <a:r>
            <a:rPr lang="kk-KZ" sz="18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 желілік </a:t>
          </a:r>
          <a:r>
            <a:rPr lang="kk-KZ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қоғамдастықтың жұмысын күшейту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FE383B-71EA-4ECB-8853-FDDE8D50BA9E}" type="parTrans" cxnId="{33162582-9001-49DC-A80C-40FED426B178}">
      <dgm:prSet/>
      <dgm:spPr/>
      <dgm:t>
        <a:bodyPr/>
        <a:lstStyle/>
        <a:p>
          <a:endParaRPr lang="ru-RU" sz="2800" b="1">
            <a:solidFill>
              <a:srgbClr val="1F0492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A88D1F-6D13-4BBE-9D1F-226CC9FA30D3}" type="sibTrans" cxnId="{33162582-9001-49DC-A80C-40FED426B178}">
      <dgm:prSet/>
      <dgm:spPr/>
      <dgm:t>
        <a:bodyPr/>
        <a:lstStyle/>
        <a:p>
          <a:endParaRPr lang="ru-RU" sz="2800" b="1">
            <a:solidFill>
              <a:srgbClr val="1F0492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9209A6-03F8-44B3-857C-6F89CDDCB899}">
      <dgm:prSet phldrT="[Текст]" custT="1"/>
      <dgm:spPr/>
      <dgm:t>
        <a:bodyPr/>
        <a:lstStyle/>
        <a:p>
          <a:r>
            <a:rPr lang="kk-KZ" sz="18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Қатерлері:</a:t>
          </a:r>
        </a:p>
        <a:p>
          <a:r>
            <a:rPr lang="kk-KZ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Өзін-өзі бақылау-бағалау жүргізе алмауы</a:t>
          </a:r>
        </a:p>
        <a:p>
          <a:r>
            <a:rPr lang="kk-KZ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-уақытпен санаспауы</a:t>
          </a:r>
        </a:p>
        <a:p>
          <a:r>
            <a:rPr lang="kk-KZ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 қағаз бастылық 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274F29D-F594-413F-9200-6C232729DD95}" type="parTrans" cxnId="{93862D59-DF2F-45C9-8DDE-54C446BB384F}">
      <dgm:prSet/>
      <dgm:spPr/>
      <dgm:t>
        <a:bodyPr/>
        <a:lstStyle/>
        <a:p>
          <a:endParaRPr lang="ru-RU" sz="2800" b="1">
            <a:solidFill>
              <a:srgbClr val="1F0492"/>
            </a:solidFill>
            <a:latin typeface="Times New Roman" pitchFamily="18" charset="0"/>
            <a:cs typeface="Times New Roman" pitchFamily="18" charset="0"/>
          </a:endParaRPr>
        </a:p>
      </dgm:t>
    </dgm:pt>
    <dgm:pt modelId="{DECF0BDD-D53A-48D8-915A-828E1AD102D6}" type="sibTrans" cxnId="{93862D59-DF2F-45C9-8DDE-54C446BB384F}">
      <dgm:prSet/>
      <dgm:spPr/>
      <dgm:t>
        <a:bodyPr/>
        <a:lstStyle/>
        <a:p>
          <a:endParaRPr lang="ru-RU" sz="2800" b="1">
            <a:solidFill>
              <a:srgbClr val="1F0492"/>
            </a:solidFill>
            <a:latin typeface="Times New Roman" pitchFamily="18" charset="0"/>
            <a:cs typeface="Times New Roman" pitchFamily="18" charset="0"/>
          </a:endParaRPr>
        </a:p>
      </dgm:t>
    </dgm:pt>
    <dgm:pt modelId="{53A10A84-4B2F-4EB1-8256-2A72AC241D0D}" type="pres">
      <dgm:prSet presAssocID="{B7E9BA06-EF19-42FE-91D2-009A6BF03DF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B7F463-7540-4971-9552-76E4C5F011AE}" type="pres">
      <dgm:prSet presAssocID="{B7E9BA06-EF19-42FE-91D2-009A6BF03DF9}" presName="diamond" presStyleLbl="bgShp" presStyleIdx="0" presStyleCnt="1"/>
      <dgm:spPr/>
    </dgm:pt>
    <dgm:pt modelId="{1E64E108-5924-4242-9B49-95087D59E446}" type="pres">
      <dgm:prSet presAssocID="{B7E9BA06-EF19-42FE-91D2-009A6BF03DF9}" presName="quad1" presStyleLbl="node1" presStyleIdx="0" presStyleCnt="4" custScaleX="176521" custScaleY="103893" custLinFactNeighborX="-32244" custLinFactNeighborY="3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2F014-C6C4-453C-8A0B-91A138C615CF}" type="pres">
      <dgm:prSet presAssocID="{B7E9BA06-EF19-42FE-91D2-009A6BF03DF9}" presName="quad2" presStyleLbl="node1" presStyleIdx="1" presStyleCnt="4" custScaleX="168799" custScaleY="103893" custLinFactNeighborX="29202" custLinFactNeighborY="3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0EF081-A5DB-4BD6-98CE-AA1DD5DF5DA4}" type="pres">
      <dgm:prSet presAssocID="{B7E9BA06-EF19-42FE-91D2-009A6BF03DF9}" presName="quad3" presStyleLbl="node1" presStyleIdx="2" presStyleCnt="4" custScaleX="186561" custLinFactNeighborX="-33403" custLinFactNeighborY="7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26EA54-C783-473E-A24D-680FF68D5775}" type="pres">
      <dgm:prSet presAssocID="{B7E9BA06-EF19-42FE-91D2-009A6BF03DF9}" presName="quad4" presStyleLbl="node1" presStyleIdx="3" presStyleCnt="4" custScaleX="167641" custLinFactNeighborX="34802" custLinFactNeighborY="7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22E0D1-FB0F-4F05-977B-1F339B2ED05B}" srcId="{B7E9BA06-EF19-42FE-91D2-009A6BF03DF9}" destId="{80EA809D-5C8B-42EB-8A2C-D5BDDABEECE6}" srcOrd="1" destOrd="0" parTransId="{68F923AF-AFBA-42E2-A025-298AB1A862B8}" sibTransId="{E3DFDD8F-7EB8-4346-9977-FF8155809B6F}"/>
    <dgm:cxn modelId="{93862D59-DF2F-45C9-8DDE-54C446BB384F}" srcId="{B7E9BA06-EF19-42FE-91D2-009A6BF03DF9}" destId="{FF9209A6-03F8-44B3-857C-6F89CDDCB899}" srcOrd="3" destOrd="0" parTransId="{7274F29D-F594-413F-9200-6C232729DD95}" sibTransId="{DECF0BDD-D53A-48D8-915A-828E1AD102D6}"/>
    <dgm:cxn modelId="{2E1BAE93-245F-4E99-AFF3-6B93D17FA638}" type="presOf" srcId="{80EA809D-5C8B-42EB-8A2C-D5BDDABEECE6}" destId="{8D32F014-C6C4-453C-8A0B-91A138C615CF}" srcOrd="0" destOrd="0" presId="urn:microsoft.com/office/officeart/2005/8/layout/matrix3"/>
    <dgm:cxn modelId="{A24065DF-7504-45B6-A535-699F2003A7B8}" srcId="{B7E9BA06-EF19-42FE-91D2-009A6BF03DF9}" destId="{9493470E-0BA2-4171-A83F-E207E41E95BD}" srcOrd="0" destOrd="0" parTransId="{2F3596DC-E1BE-4956-9400-23C0261DA602}" sibTransId="{AD593CE2-C15F-4A42-A546-16BD98C01842}"/>
    <dgm:cxn modelId="{103D9D5A-5AE5-4291-8666-7BD6011A7FC4}" type="presOf" srcId="{A1A802DB-7273-47E8-ABA1-2430A99C107D}" destId="{510EF081-A5DB-4BD6-98CE-AA1DD5DF5DA4}" srcOrd="0" destOrd="0" presId="urn:microsoft.com/office/officeart/2005/8/layout/matrix3"/>
    <dgm:cxn modelId="{D194824C-5F62-48D6-A6DA-43B21120D148}" type="presOf" srcId="{B7E9BA06-EF19-42FE-91D2-009A6BF03DF9}" destId="{53A10A84-4B2F-4EB1-8256-2A72AC241D0D}" srcOrd="0" destOrd="0" presId="urn:microsoft.com/office/officeart/2005/8/layout/matrix3"/>
    <dgm:cxn modelId="{E09092F5-6BC8-4114-A879-0FC2028B272F}" type="presOf" srcId="{9493470E-0BA2-4171-A83F-E207E41E95BD}" destId="{1E64E108-5924-4242-9B49-95087D59E446}" srcOrd="0" destOrd="0" presId="urn:microsoft.com/office/officeart/2005/8/layout/matrix3"/>
    <dgm:cxn modelId="{33162582-9001-49DC-A80C-40FED426B178}" srcId="{B7E9BA06-EF19-42FE-91D2-009A6BF03DF9}" destId="{A1A802DB-7273-47E8-ABA1-2430A99C107D}" srcOrd="2" destOrd="0" parTransId="{82FE383B-71EA-4ECB-8853-FDDE8D50BA9E}" sibTransId="{86A88D1F-6D13-4BBE-9D1F-226CC9FA30D3}"/>
    <dgm:cxn modelId="{583EC296-5B37-4D1F-A2DB-22DC9745AD81}" type="presOf" srcId="{FF9209A6-03F8-44B3-857C-6F89CDDCB899}" destId="{EC26EA54-C783-473E-A24D-680FF68D5775}" srcOrd="0" destOrd="0" presId="urn:microsoft.com/office/officeart/2005/8/layout/matrix3"/>
    <dgm:cxn modelId="{6D172835-6E8F-4EEC-BCB4-ED86BAB96735}" type="presParOf" srcId="{53A10A84-4B2F-4EB1-8256-2A72AC241D0D}" destId="{B7B7F463-7540-4971-9552-76E4C5F011AE}" srcOrd="0" destOrd="0" presId="urn:microsoft.com/office/officeart/2005/8/layout/matrix3"/>
    <dgm:cxn modelId="{2142D226-A547-4228-94CB-A2D6B013A985}" type="presParOf" srcId="{53A10A84-4B2F-4EB1-8256-2A72AC241D0D}" destId="{1E64E108-5924-4242-9B49-95087D59E446}" srcOrd="1" destOrd="0" presId="urn:microsoft.com/office/officeart/2005/8/layout/matrix3"/>
    <dgm:cxn modelId="{D2673EF1-41A1-4441-BFFB-1245D35063D6}" type="presParOf" srcId="{53A10A84-4B2F-4EB1-8256-2A72AC241D0D}" destId="{8D32F014-C6C4-453C-8A0B-91A138C615CF}" srcOrd="2" destOrd="0" presId="urn:microsoft.com/office/officeart/2005/8/layout/matrix3"/>
    <dgm:cxn modelId="{F4C82002-5330-4F52-93E8-2BE596074469}" type="presParOf" srcId="{53A10A84-4B2F-4EB1-8256-2A72AC241D0D}" destId="{510EF081-A5DB-4BD6-98CE-AA1DD5DF5DA4}" srcOrd="3" destOrd="0" presId="urn:microsoft.com/office/officeart/2005/8/layout/matrix3"/>
    <dgm:cxn modelId="{8AFB7551-5493-4A35-8DCD-825015E2AA25}" type="presParOf" srcId="{53A10A84-4B2F-4EB1-8256-2A72AC241D0D}" destId="{EC26EA54-C783-473E-A24D-680FF68D577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A06BE-EBD5-4218-A881-22D041FB8712}">
      <dsp:nvSpPr>
        <dsp:cNvPr id="0" name=""/>
        <dsp:cNvSpPr/>
      </dsp:nvSpPr>
      <dsp:spPr>
        <a:xfrm rot="5478222">
          <a:off x="358248" y="1314015"/>
          <a:ext cx="2046778" cy="254161"/>
        </a:xfrm>
        <a:prstGeom prst="rect">
          <a:avLst/>
        </a:prstGeom>
        <a:solidFill>
          <a:schemeClr val="accent5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</dsp:sp>
    <dsp:sp modelId="{63C71B2D-2854-4BB5-92CC-3F6AD56C65F6}">
      <dsp:nvSpPr>
        <dsp:cNvPr id="0" name=""/>
        <dsp:cNvSpPr/>
      </dsp:nvSpPr>
      <dsp:spPr>
        <a:xfrm>
          <a:off x="427507" y="0"/>
          <a:ext cx="3640746" cy="16944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Lesson Study</a:t>
          </a:r>
          <a:r>
            <a:rPr lang="kk-KZ" sz="1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өткізген соң  топ мүшелері зерттелген тәсілдері мен оқу бағдарламаларындағы қабылданатын және көпшілікке таратылатын өзгерістерді анықтайды.</a:t>
          </a:r>
          <a:endParaRPr lang="ru-RU" sz="18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7135" y="49628"/>
        <a:ext cx="3541490" cy="1595152"/>
      </dsp:txXfrm>
    </dsp:sp>
    <dsp:sp modelId="{BCE836B8-96E7-43B2-86B7-643B971F079D}">
      <dsp:nvSpPr>
        <dsp:cNvPr id="0" name=""/>
        <dsp:cNvSpPr/>
      </dsp:nvSpPr>
      <dsp:spPr>
        <a:xfrm rot="5391843">
          <a:off x="275441" y="3432261"/>
          <a:ext cx="2181757" cy="254161"/>
        </a:xfrm>
        <a:prstGeom prst="rect">
          <a:avLst/>
        </a:prstGeom>
        <a:solidFill>
          <a:schemeClr val="accent5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</dsp:sp>
    <dsp:sp modelId="{097418F5-9D2C-46FF-AC2F-73642A8D7E09}">
      <dsp:nvSpPr>
        <dsp:cNvPr id="0" name=""/>
        <dsp:cNvSpPr/>
      </dsp:nvSpPr>
      <dsp:spPr>
        <a:xfrm>
          <a:off x="412299" y="2054738"/>
          <a:ext cx="3578025" cy="16944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Мұғалімдер педагогикалық тәсілдерді түрлендіріп және жетілдіріп, соңынан ашық </a:t>
          </a:r>
          <a:r>
            <a:rPr lang="en-US" sz="1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Lesson Study</a:t>
          </a:r>
          <a:r>
            <a:rPr lang="kk-KZ" sz="1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мен </a:t>
          </a:r>
          <a:r>
            <a:rPr lang="kk-KZ" sz="1800" b="1" kern="1200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таныстырылым</a:t>
          </a:r>
          <a:r>
            <a:rPr lang="kk-KZ" sz="1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өткізу, баспада жариялау арқылы әріптестерге таратады. </a:t>
          </a:r>
          <a:endParaRPr lang="ru-RU" sz="18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1927" y="2104366"/>
        <a:ext cx="3478769" cy="1595152"/>
      </dsp:txXfrm>
    </dsp:sp>
    <dsp:sp modelId="{13492345-7087-4AED-A985-9704B8025FE4}">
      <dsp:nvSpPr>
        <dsp:cNvPr id="0" name=""/>
        <dsp:cNvSpPr/>
      </dsp:nvSpPr>
      <dsp:spPr>
        <a:xfrm>
          <a:off x="1380161" y="4523137"/>
          <a:ext cx="6945398" cy="254161"/>
        </a:xfrm>
        <a:prstGeom prst="rect">
          <a:avLst/>
        </a:prstGeom>
        <a:solidFill>
          <a:schemeClr val="accent5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</dsp:sp>
    <dsp:sp modelId="{3E1B054B-E524-42DE-9745-E39B14324834}">
      <dsp:nvSpPr>
        <dsp:cNvPr id="0" name=""/>
        <dsp:cNvSpPr/>
      </dsp:nvSpPr>
      <dsp:spPr>
        <a:xfrm>
          <a:off x="346076" y="4236490"/>
          <a:ext cx="3742834" cy="16944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Зерттеу сабақтарының қорытындыларын талдау алдағы кезеңде сабақты сапалы жоспарлауға және оны өткізуге мүмкіндік береді. </a:t>
          </a:r>
          <a:endParaRPr lang="ru-RU" sz="18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5704" y="4286118"/>
        <a:ext cx="3643578" cy="1595152"/>
      </dsp:txXfrm>
    </dsp:sp>
    <dsp:sp modelId="{C6354535-67E1-4882-9732-4A09A31A1D94}">
      <dsp:nvSpPr>
        <dsp:cNvPr id="0" name=""/>
        <dsp:cNvSpPr/>
      </dsp:nvSpPr>
      <dsp:spPr>
        <a:xfrm rot="16259824">
          <a:off x="7298524" y="3464014"/>
          <a:ext cx="2118566" cy="254161"/>
        </a:xfrm>
        <a:prstGeom prst="rect">
          <a:avLst/>
        </a:prstGeom>
        <a:solidFill>
          <a:schemeClr val="accent5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</dsp:sp>
    <dsp:sp modelId="{BF0DE3C1-8104-421A-BAD8-327D4628306C}">
      <dsp:nvSpPr>
        <dsp:cNvPr id="0" name=""/>
        <dsp:cNvSpPr/>
      </dsp:nvSpPr>
      <dsp:spPr>
        <a:xfrm>
          <a:off x="6877766" y="4236490"/>
          <a:ext cx="4595319" cy="16944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Мектеп басшылары мектепте </a:t>
          </a:r>
          <a:r>
            <a:rPr lang="en-US" sz="1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Lesson Study</a:t>
          </a:r>
          <a:r>
            <a:rPr lang="kk-KZ" sz="1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енгізу арқылы  мұғалімдердің сабақты талдауға байланысты кәсіби деңгейін жетілдіруге үлкен мүмкіндіктер ашады. </a:t>
          </a:r>
          <a:r>
            <a:rPr lang="ru-RU" sz="1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1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8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27394" y="4286118"/>
        <a:ext cx="4496063" cy="1595152"/>
      </dsp:txXfrm>
    </dsp:sp>
    <dsp:sp modelId="{BAC7E98A-0524-49BC-8338-D64AF3EEED03}">
      <dsp:nvSpPr>
        <dsp:cNvPr id="0" name=""/>
        <dsp:cNvSpPr/>
      </dsp:nvSpPr>
      <dsp:spPr>
        <a:xfrm rot="16117233">
          <a:off x="7302685" y="1345769"/>
          <a:ext cx="2110366" cy="254161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F2BE1A-527B-471B-9674-765F0DAB2898}">
      <dsp:nvSpPr>
        <dsp:cNvPr id="0" name=""/>
        <dsp:cNvSpPr/>
      </dsp:nvSpPr>
      <dsp:spPr>
        <a:xfrm>
          <a:off x="6887735" y="2118245"/>
          <a:ext cx="4676990" cy="16944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Бұл мұғалімдердің жаңартылған білім мазмұнын жүзеге асыруда шығармашылықпен  жұмыс жасауларына, үздіксіз кәсіби дамуларына ықпал жасайды.</a:t>
          </a:r>
          <a:endParaRPr lang="ru-RU" sz="18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37363" y="2167873"/>
        <a:ext cx="4577734" cy="1595152"/>
      </dsp:txXfrm>
    </dsp:sp>
    <dsp:sp modelId="{84C607FC-E3DA-48F9-88A0-93BEF992893F}">
      <dsp:nvSpPr>
        <dsp:cNvPr id="0" name=""/>
        <dsp:cNvSpPr/>
      </dsp:nvSpPr>
      <dsp:spPr>
        <a:xfrm>
          <a:off x="6889683" y="0"/>
          <a:ext cx="4571485" cy="16944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Lesson Study</a:t>
          </a:r>
          <a:r>
            <a:rPr lang="kk-KZ" sz="1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мұғалімдер арасында ашық, кең диалогтың болуына, өз ұсыныстары мен пікірлерін ортаға салуға жетелейді, ұжымдық мәдениет пен кәсіби дамуға жетелейді. </a:t>
          </a:r>
          <a:endParaRPr lang="ru-RU" sz="18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39311" y="49628"/>
        <a:ext cx="4472229" cy="1595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7F463-7540-4971-9552-76E4C5F011AE}">
      <dsp:nvSpPr>
        <dsp:cNvPr id="0" name=""/>
        <dsp:cNvSpPr/>
      </dsp:nvSpPr>
      <dsp:spPr>
        <a:xfrm>
          <a:off x="1710007" y="0"/>
          <a:ext cx="5929354" cy="5929354"/>
        </a:xfrm>
        <a:prstGeom prst="diamond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1E64E108-5924-4242-9B49-95087D59E446}">
      <dsp:nvSpPr>
        <dsp:cNvPr id="0" name=""/>
        <dsp:cNvSpPr/>
      </dsp:nvSpPr>
      <dsp:spPr>
        <a:xfrm>
          <a:off x="642915" y="526486"/>
          <a:ext cx="4081956" cy="240247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u="sng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Күшті жақтары: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-педагогтар қызметіндегі жаңашылдық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-ұжым мүшелері арасындағы ізгілікті байланыс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қызмет бойынша жұмыс жұйесі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-әдістемелік қызметтің тиімді ұйымдастырылуы  т.с.с.</a:t>
          </a:r>
          <a:endParaRPr lang="ru-RU" sz="18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60194" y="643765"/>
        <a:ext cx="3847398" cy="2167913"/>
      </dsp:txXfrm>
    </dsp:sp>
    <dsp:sp modelId="{8D32F014-C6C4-453C-8A0B-91A138C615CF}">
      <dsp:nvSpPr>
        <dsp:cNvPr id="0" name=""/>
        <dsp:cNvSpPr/>
      </dsp:nvSpPr>
      <dsp:spPr>
        <a:xfrm>
          <a:off x="4643435" y="526486"/>
          <a:ext cx="3903389" cy="240247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u="sng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Әлсіз жақтары: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 ақпараттық технологияның барлық мүмкіндіктерін пайдалана білмеуі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-кей жағдайда негативтік көзқарастың болуы </a:t>
          </a:r>
          <a:endParaRPr lang="ru-RU" sz="18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60714" y="643765"/>
        <a:ext cx="3668831" cy="2167913"/>
      </dsp:txXfrm>
    </dsp:sp>
    <dsp:sp modelId="{510EF081-A5DB-4BD6-98CE-AA1DD5DF5DA4}">
      <dsp:nvSpPr>
        <dsp:cNvPr id="0" name=""/>
        <dsp:cNvSpPr/>
      </dsp:nvSpPr>
      <dsp:spPr>
        <a:xfrm>
          <a:off x="500029" y="3071839"/>
          <a:ext cx="4314126" cy="231244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u="sng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Мүмкіндіктері: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 тәлімгерлік үдерісті дамыту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 үздік тәжірибе алмасу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 әдістемелік материалдарды әзірлеу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-әртүрлі сайыстарға қатысу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 желілік </a:t>
          </a:r>
          <a:r>
            <a:rPr lang="kk-KZ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қоғамдастықтың жұмысын күшейту</a:t>
          </a:r>
          <a:endParaRPr lang="ru-RU" sz="18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12913" y="3184723"/>
        <a:ext cx="4088358" cy="2086680"/>
      </dsp:txXfrm>
    </dsp:sp>
    <dsp:sp modelId="{EC26EA54-C783-473E-A24D-680FF68D5775}">
      <dsp:nvSpPr>
        <dsp:cNvPr id="0" name=""/>
        <dsp:cNvSpPr/>
      </dsp:nvSpPr>
      <dsp:spPr>
        <a:xfrm>
          <a:off x="4786321" y="3071839"/>
          <a:ext cx="3876611" cy="231244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u="sng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Қатерлері: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Өзін-өзі бақылау-бағалау жүргізе алмауы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-уақытпен санаспауы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 қағаз бастылық </a:t>
          </a:r>
          <a:endParaRPr lang="ru-RU" sz="18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99205" y="3184723"/>
        <a:ext cx="3650843" cy="2086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582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8971" y="0"/>
            <a:ext cx="2921582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Calibri" pitchFamily="34" charset="0"/>
              </a:defRPr>
            </a:lvl1pPr>
          </a:lstStyle>
          <a:p>
            <a:fld id="{4545D195-E4A1-4A8C-95E2-B2BC289FB234}" type="datetimeFigureOut">
              <a:rPr lang="ru-RU"/>
              <a:pPr/>
              <a:t>07.01.2019</a:t>
            </a:fld>
            <a:endParaRPr lang="ru-RU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9375" y="739775"/>
            <a:ext cx="6583363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212" y="4689515"/>
            <a:ext cx="5393690" cy="444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16"/>
            <a:ext cx="2921582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8971" y="9377316"/>
            <a:ext cx="2921582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Calibri" pitchFamily="34" charset="0"/>
              </a:defRPr>
            </a:lvl1pPr>
          </a:lstStyle>
          <a:p>
            <a:fld id="{D6C64BDA-1B6B-464E-9A31-1D0C6741DD6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035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1233488"/>
            <a:ext cx="5922963" cy="3332162"/>
          </a:xfrm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xfrm>
            <a:off x="674212" y="4751219"/>
            <a:ext cx="5393690" cy="3887361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18971" y="9377317"/>
            <a:ext cx="2921582" cy="49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5508A82-467D-4D86-9BAE-F93BFF5CFC7C}" type="slidenum">
              <a:rPr lang="ru-RU" sz="1200" b="0">
                <a:latin typeface="Calibri" pitchFamily="34" charset="0"/>
              </a:rPr>
              <a:pPr algn="r"/>
              <a:t>7</a:t>
            </a:fld>
            <a:endParaRPr lang="ru-RU" sz="1200" b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647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0DCEB-08BB-41D9-9196-B72446CA3240}" type="datetimeFigureOut">
              <a:rPr lang="ru-RU"/>
              <a:pPr>
                <a:defRPr/>
              </a:pPr>
              <a:t>07.01.2019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6AE9F-A306-4C0B-89A6-6549526ABD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01058-A3D5-425D-B507-A026FF4ABB6D}" type="datetimeFigureOut">
              <a:rPr lang="ru-RU"/>
              <a:pPr>
                <a:defRPr/>
              </a:pPr>
              <a:t>07.01.2019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48ED1-9DB9-4C04-AFFD-4E9C59ED7D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541D0-BA8A-42A0-BCCA-CAFFC002907F}" type="datetimeFigureOut">
              <a:rPr lang="ru-RU"/>
              <a:pPr>
                <a:defRPr/>
              </a:pPr>
              <a:t>07.01.2019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E4F4B-842B-408A-9501-7F28414A5F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F2801-B56E-4440-9388-AD49A069E54A}" type="datetimeFigureOut">
              <a:rPr lang="ru-RU"/>
              <a:pPr>
                <a:defRPr/>
              </a:pPr>
              <a:t>07.01.2019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AE6A1-F8D4-465B-BE81-7B7B865D6D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36299-9E8C-4469-A566-25CD3B713C22}" type="datetimeFigureOut">
              <a:rPr lang="ru-RU"/>
              <a:pPr>
                <a:defRPr/>
              </a:pPr>
              <a:t>07.01.2019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2E22F-1A35-4E69-A27A-E1E9C3ECFD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C9890-A60D-48C9-90B3-FB60D411FDA1}" type="datetimeFigureOut">
              <a:rPr lang="ru-RU"/>
              <a:pPr>
                <a:defRPr/>
              </a:pPr>
              <a:t>07.01.2019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BEBD4-C3E6-45B9-9FFB-83F3376902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3BFDB-8713-46AA-9094-F66F3B84A2BB}" type="datetimeFigureOut">
              <a:rPr lang="ru-RU"/>
              <a:pPr>
                <a:defRPr/>
              </a:pPr>
              <a:t>07.01.2019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915B9-D04E-41B4-9D1D-9A2263ECFD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6B0D6-9CFD-48C2-B982-6E0A1B53FBBE}" type="datetimeFigureOut">
              <a:rPr lang="ru-RU"/>
              <a:pPr>
                <a:defRPr/>
              </a:pPr>
              <a:t>07.01.2019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1BE24-F518-465F-A3AD-EA1702B4D3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90790-8972-48DB-93D4-E5EE79C781D2}" type="datetimeFigureOut">
              <a:rPr lang="ru-RU"/>
              <a:pPr>
                <a:defRPr/>
              </a:pPr>
              <a:t>07.01.2019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698A7-C651-4964-B4B8-0DB6E03B08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3469D-0323-4258-ACFA-D7629841880E}" type="datetimeFigureOut">
              <a:rPr lang="ru-RU"/>
              <a:pPr>
                <a:defRPr/>
              </a:pPr>
              <a:t>07.01.2019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51A4B-ABE9-44F8-8D5D-098C3071F5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E5B6E-66F4-44C6-B573-13DCB5B37308}" type="datetimeFigureOut">
              <a:rPr lang="ru-RU"/>
              <a:pPr>
                <a:defRPr/>
              </a:pPr>
              <a:t>07.01.2019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6AE42-1D1D-4ECD-AE0F-25FCA82551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AD812F-E328-4167-930F-A747C6A14776}" type="datetimeFigureOut">
              <a:rPr lang="ru-RU"/>
              <a:pPr>
                <a:defRPr/>
              </a:pPr>
              <a:t>07.01.2019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EFAF46-0F3E-45E4-ABEB-6EF28DF375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8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slide" Target="slide10.xml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slide" Target="slide12.xml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" Type="http://schemas.openxmlformats.org/officeDocument/2006/relationships/image" Target="../media/image22.jpe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jpeg"/><Relationship Id="rId5" Type="http://schemas.openxmlformats.org/officeDocument/2006/relationships/image" Target="../media/image25.png"/><Relationship Id="rId15" Type="http://schemas.openxmlformats.org/officeDocument/2006/relationships/image" Target="../media/image33.jpeg"/><Relationship Id="rId10" Type="http://schemas.openxmlformats.org/officeDocument/2006/relationships/slide" Target="slide15.xml"/><Relationship Id="rId19" Type="http://schemas.openxmlformats.org/officeDocument/2006/relationships/image" Target="../media/image37.jpeg"/><Relationship Id="rId4" Type="http://schemas.openxmlformats.org/officeDocument/2006/relationships/image" Target="../media/image24.jpeg"/><Relationship Id="rId9" Type="http://schemas.openxmlformats.org/officeDocument/2006/relationships/image" Target="../media/image28.jpeg"/><Relationship Id="rId1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38.jpe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 descr="C:\Users\postal\Desktop\20140925_115933.jpg"/>
          <p:cNvPicPr/>
          <p:nvPr/>
        </p:nvPicPr>
        <p:blipFill rotWithShape="1">
          <a:blip r:embed="rId2" cstate="print"/>
          <a:srcRect l="12334" t="1" r="-1811" b="18751"/>
          <a:stretch/>
        </p:blipFill>
        <p:spPr bwMode="auto">
          <a:xfrm>
            <a:off x="3610214" y="1001848"/>
            <a:ext cx="4523665" cy="21030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31800" y="417513"/>
            <a:ext cx="9925050" cy="520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k-K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араллелограмм 6"/>
          <p:cNvSpPr/>
          <p:nvPr/>
        </p:nvSpPr>
        <p:spPr>
          <a:xfrm>
            <a:off x="6923334" y="2542832"/>
            <a:ext cx="5130826" cy="1934242"/>
          </a:xfrm>
          <a:prstGeom prst="parallelogram">
            <a:avLst>
              <a:gd name="adj" fmla="val 21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k-K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200" dirty="0">
                <a:solidFill>
                  <a:srgbClr val="0101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Мектепті дамыту жоспарының басымдықтары: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Мұғалімдердің кәсіби біліктілігін арттыру, тәжірибесін  </a:t>
            </a:r>
            <a:r>
              <a:rPr lang="kk-KZ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жетілдіру.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Желілік қоғамдастық арқылы тәжірибе алмасуды 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жетілдіре отырып, көшбасшылық қабілеттерін 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дамыту.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Оқушылардың кері байланыс жасау дағдысын қалыптастыруға   бағытталған жұмыс түрлерін </a:t>
            </a:r>
            <a:r>
              <a:rPr lang="kk-KZ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дамыту</a:t>
            </a:r>
            <a:endParaRPr lang="kk-KZ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9" name="Заголовок 1"/>
          <p:cNvSpPr txBox="1">
            <a:spLocks/>
          </p:cNvSpPr>
          <p:nvPr/>
        </p:nvSpPr>
        <p:spPr bwMode="auto">
          <a:xfrm>
            <a:off x="1809750" y="-46038"/>
            <a:ext cx="7897813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kk-KZ" dirty="0">
                <a:solidFill>
                  <a:srgbClr val="01012D"/>
                </a:solidFill>
                <a:latin typeface="Times New Roman" pitchFamily="18" charset="0"/>
                <a:cs typeface="Times New Roman" pitchFamily="18" charset="0"/>
              </a:rPr>
              <a:t>Атырау облысы, Индер ауданы </a:t>
            </a:r>
            <a:r>
              <a:rPr lang="ru-RU" dirty="0">
                <a:solidFill>
                  <a:srgbClr val="01012D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solidFill>
                  <a:srgbClr val="01012D"/>
                </a:solidFill>
                <a:latin typeface="Times New Roman" pitchFamily="18" charset="0"/>
                <a:cs typeface="Times New Roman" pitchFamily="18" charset="0"/>
              </a:rPr>
              <a:t>Көктем</a:t>
            </a:r>
            <a:r>
              <a:rPr lang="ru-RU" dirty="0">
                <a:solidFill>
                  <a:srgbClr val="01012D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solidFill>
                  <a:srgbClr val="01012D"/>
                </a:solidFill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dirty="0">
                <a:solidFill>
                  <a:srgbClr val="01012D"/>
                </a:solidFill>
                <a:latin typeface="Times New Roman" pitchFamily="18" charset="0"/>
                <a:cs typeface="Times New Roman" pitchFamily="18" charset="0"/>
              </a:rPr>
              <a:t> орта </a:t>
            </a:r>
            <a:r>
              <a:rPr lang="ru-RU" dirty="0" err="1">
                <a:solidFill>
                  <a:srgbClr val="01012D"/>
                </a:solidFill>
                <a:latin typeface="Times New Roman" pitchFamily="18" charset="0"/>
                <a:cs typeface="Times New Roman" pitchFamily="18" charset="0"/>
              </a:rPr>
              <a:t>мектебі</a:t>
            </a:r>
            <a:r>
              <a:rPr lang="ru-RU" dirty="0">
                <a:solidFill>
                  <a:srgbClr val="01012D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91087" y="1162560"/>
            <a:ext cx="3238435" cy="107721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kk-KZ" sz="1600" dirty="0">
                <a:solidFill>
                  <a:srgbClr val="0101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Жоба тақырыбы:</a:t>
            </a:r>
            <a:endParaRPr lang="ru-RU" sz="1600" dirty="0">
              <a:solidFill>
                <a:srgbClr val="0101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 үдерісінде зерттеу сабақтарын ұйымдастырудың оқытуды жақсартуға ықпалы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1425729" y="2831995"/>
            <a:ext cx="188138" cy="272939"/>
          </a:xfrm>
          <a:prstGeom prst="downArrow">
            <a:avLst>
              <a:gd name="adj1" fmla="val 34362"/>
              <a:gd name="adj2" fmla="val 1092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>
            <a:off x="191087" y="3098698"/>
            <a:ext cx="2147144" cy="137837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k-KZ"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2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k-KZ" sz="1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Ынтымақтастықтағы мұғалімдер оқу сапасын арттыру үшін белгілі бір тәсілді қалай дамытуға болатындығын анықтау мақсатында оқушылардың оқу үдерісін зерделеу</a:t>
            </a:r>
            <a:endParaRPr lang="ru-RU" sz="1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 dirty="0"/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2436389" y="3100298"/>
            <a:ext cx="2387736" cy="142963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Мұғалімдердің  кәсіби жетілуіне ықпал ету және соның негізінде оқушылардың білім алуына қолайлы орта қалыптастыру</a:t>
            </a:r>
            <a:endParaRPr lang="ru-RU" sz="1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k-KZ"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199409" y="4581318"/>
            <a:ext cx="4473960" cy="203719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k-KZ" sz="1200" dirty="0">
                <a:solidFill>
                  <a:srgbClr val="0101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Күтілетін нәтиже:</a:t>
            </a:r>
            <a:endParaRPr lang="ru-RU" sz="1200" dirty="0">
              <a:solidFill>
                <a:srgbClr val="0101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 мұғалімдері кәсіби біліктілігін арттырады, тәжірибелік дағдылары жаңашыл идеяларға негізделіп қалыптасады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Мұғалімдер оқытудың </a:t>
            </a:r>
            <a:r>
              <a:rPr lang="kk-KZ" sz="1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интербелсенді</a:t>
            </a:r>
            <a:r>
              <a:rPr lang="kk-KZ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әдістерін сабақ кезеңдерінде тиімді қолданады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 зерттеу нәтижелері жарияланып, талқылануы өзге мұғалімдердің кәсіби жетілуіне көмектеседі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 пікірі ескеріледі, ол оқушының өз оқуын жетілдіруіне ықпал етеді   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t="8048" r="7040" b="12221"/>
          <a:stretch/>
        </p:blipFill>
        <p:spPr>
          <a:xfrm>
            <a:off x="9799675" y="417513"/>
            <a:ext cx="2254484" cy="180622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t="13398" r="8237" b="9160"/>
          <a:stretch/>
        </p:blipFill>
        <p:spPr>
          <a:xfrm>
            <a:off x="8483124" y="1035050"/>
            <a:ext cx="1224439" cy="1073150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544738" y="520390"/>
            <a:ext cx="8624661" cy="31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Табысты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</a:t>
            </a:r>
            <a:r>
              <a:rPr lang="kk-K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ілім беру ұйымының заманауи моделі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трелка вниз 28"/>
          <p:cNvSpPr/>
          <p:nvPr/>
        </p:nvSpPr>
        <p:spPr>
          <a:xfrm>
            <a:off x="3064715" y="2825272"/>
            <a:ext cx="188138" cy="272939"/>
          </a:xfrm>
          <a:prstGeom prst="downArrow">
            <a:avLst>
              <a:gd name="adj1" fmla="val 34362"/>
              <a:gd name="adj2" fmla="val 1092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30" name="Блок-схема: альтернативный процесс 29"/>
          <p:cNvSpPr/>
          <p:nvPr/>
        </p:nvSpPr>
        <p:spPr>
          <a:xfrm>
            <a:off x="1108146" y="2382971"/>
            <a:ext cx="2460170" cy="44230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600" dirty="0" smtClean="0">
                <a:solidFill>
                  <a:srgbClr val="0101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Мақсаты:</a:t>
            </a:r>
            <a:endParaRPr lang="ru-RU" sz="1600" dirty="0">
              <a:solidFill>
                <a:srgbClr val="01012D"/>
              </a:solidFill>
            </a:endParaRPr>
          </a:p>
        </p:txBody>
      </p:sp>
      <p:pic>
        <p:nvPicPr>
          <p:cNvPr id="31" name="Picture 19" descr="C:\Users\Фариж\Desktop\рабочии столлллл\рабочии стол август 2016\суреттер\imgpreview (1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17" y="3219633"/>
            <a:ext cx="1680632" cy="188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Фариж\Desktop\рабочии столлллл\рабочии стол август 2016\суреттер\i7vh0ta8qW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736" y="5386354"/>
            <a:ext cx="1096794" cy="112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929" y="4549287"/>
            <a:ext cx="4548213" cy="2069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Рисунок 144" descr="C:\Users\школа\Pictures\2016-06-26\Сканировать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2438" y="338138"/>
            <a:ext cx="4400550" cy="6003925"/>
          </a:xfrm>
          <a:prstGeom prst="rect">
            <a:avLst/>
          </a:prstGeom>
          <a:noFill/>
        </p:spPr>
      </p:pic>
      <p:pic>
        <p:nvPicPr>
          <p:cNvPr id="21509" name="Рисунок 145" descr="C:\Users\школа\Pictures\2016-06-26\Сканировать10001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440488" y="325438"/>
            <a:ext cx="4408487" cy="65325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Рисунок 157" descr="C:\Users\школа\Pictures\2016-06-26\Сканировать1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2963" y="284163"/>
            <a:ext cx="3289300" cy="6254750"/>
          </a:xfrm>
          <a:prstGeom prst="rect">
            <a:avLst/>
          </a:prstGeom>
          <a:noFill/>
        </p:spPr>
      </p:pic>
      <p:pic>
        <p:nvPicPr>
          <p:cNvPr id="22533" name="Рисунок 156" descr="C:\Users\школа\Pictures\2016-06-26\Сканировать10002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04850" y="307975"/>
            <a:ext cx="3644900" cy="5903913"/>
          </a:xfrm>
        </p:spPr>
      </p:pic>
      <p:pic>
        <p:nvPicPr>
          <p:cNvPr id="22534" name="Рисунок 158" descr="C:\Users\школа\Pictures\2016-06-26\Сканировать10005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10550" y="287338"/>
            <a:ext cx="3884613" cy="6054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3" name="Рисунок 149" descr="C:\Users\школа\Pictures\2016-06-26\Сканировать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550" y="269875"/>
            <a:ext cx="3189288" cy="5653088"/>
          </a:xfrm>
          <a:prstGeom prst="rect">
            <a:avLst/>
          </a:prstGeom>
          <a:noFill/>
        </p:spPr>
      </p:pic>
      <p:pic>
        <p:nvPicPr>
          <p:cNvPr id="24582" name="Рисунок 150" descr="C:\Users\школа\Pictures\2016-06-26\Сканировать1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5688" y="252413"/>
            <a:ext cx="2660650" cy="5684837"/>
          </a:xfrm>
          <a:prstGeom prst="rect">
            <a:avLst/>
          </a:prstGeom>
          <a:noFill/>
        </p:spPr>
      </p:pic>
      <p:pic>
        <p:nvPicPr>
          <p:cNvPr id="24581" name="Рисунок 151" descr="C:\Users\школа\Pictures\2016-06-26\Сканировать10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3013" y="276225"/>
            <a:ext cx="2795587" cy="5746750"/>
          </a:xfrm>
          <a:prstGeom prst="rect">
            <a:avLst/>
          </a:prstGeom>
          <a:noFill/>
        </p:spPr>
      </p:pic>
      <p:pic>
        <p:nvPicPr>
          <p:cNvPr id="24580" name="Рисунок 152" descr="C:\Users\школа\Pictures\2016-06-26\Сканировать10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18613" y="280988"/>
            <a:ext cx="2833687" cy="6205537"/>
          </a:xfrm>
          <a:prstGeom prst="rect">
            <a:avLst/>
          </a:prstGeom>
          <a:noFill/>
        </p:spPr>
      </p:pic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-626268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0" y="-1643063"/>
            <a:ext cx="319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kk-KZ" sz="1400">
                <a:latin typeface="Times New Roman" pitchFamily="18" charset="0"/>
                <a:cs typeface="Times New Roman" pitchFamily="18" charset="0"/>
              </a:rPr>
              <a:t>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0" y="3281363"/>
            <a:ext cx="407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kk-KZ" sz="1400">
                <a:latin typeface="Times New Roman" pitchFamily="18" charset="0"/>
                <a:cs typeface="Times New Roman" pitchFamily="18" charset="0"/>
              </a:rPr>
              <a:t>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0" y="8205788"/>
            <a:ext cx="319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kk-KZ" sz="1400">
                <a:latin typeface="Times New Roman" pitchFamily="18" charset="0"/>
                <a:cs typeface="Times New Roman" pitchFamily="18" charset="0"/>
              </a:rPr>
              <a:t>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0" y="1312068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b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166938" y="2449513"/>
            <a:ext cx="102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543425" y="2727325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4543425" y="2727325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</a:t>
            </a:r>
            <a:endParaRPr lang="kk-KZ" b="0">
              <a:latin typeface="Calibri" pitchFamily="34" charset="0"/>
            </a:endParaRPr>
          </a:p>
        </p:txBody>
      </p:sp>
      <p:pic>
        <p:nvPicPr>
          <p:cNvPr id="25618" name="Рисунок 108" descr="C:\Users\школа\Pictures\2016-06-26\3 сабак\Сканировать1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" y="241300"/>
            <a:ext cx="2547938" cy="3108325"/>
          </a:xfrm>
          <a:prstGeom prst="rect">
            <a:avLst/>
          </a:prstGeom>
          <a:noFill/>
        </p:spPr>
      </p:pic>
      <p:pic>
        <p:nvPicPr>
          <p:cNvPr id="25617" name="Рисунок 109" descr="C:\Users\школа\Pictures\2016-06-26\3 сабак\Сканировать1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1400" y="368300"/>
            <a:ext cx="4098925" cy="2927350"/>
          </a:xfrm>
          <a:prstGeom prst="rect">
            <a:avLst/>
          </a:prstGeom>
          <a:noFill/>
        </p:spPr>
      </p:pic>
      <p:pic>
        <p:nvPicPr>
          <p:cNvPr id="25616" name="Рисунок 110" descr="C:\Users\школа\Pictures\2016-06-26\3 сабак\Сканировать100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581400"/>
            <a:ext cx="4203700" cy="2955925"/>
          </a:xfrm>
          <a:prstGeom prst="rect">
            <a:avLst/>
          </a:prstGeom>
          <a:noFill/>
        </p:spPr>
      </p:pic>
      <p:pic>
        <p:nvPicPr>
          <p:cNvPr id="25615" name="Рисунок 111" descr="C:\Users\школа\Pictures\2016-06-26\3 сабак\Сканировать100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3590925"/>
            <a:ext cx="4154488" cy="2940050"/>
          </a:xfrm>
          <a:prstGeom prst="rect">
            <a:avLst/>
          </a:prstGeom>
          <a:noFill/>
        </p:spPr>
      </p:pic>
      <p:pic>
        <p:nvPicPr>
          <p:cNvPr id="25614" name="Рисунок 112" descr="C:\Users\школа\Pictures\2016-06-26\3 сабак\Сканировать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0825" y="492125"/>
            <a:ext cx="3051175" cy="5238750"/>
          </a:xfrm>
          <a:prstGeom prst="rect">
            <a:avLst/>
          </a:prstGeom>
          <a:noFill/>
        </p:spPr>
      </p:pic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0" y="-49530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        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0" y="-2466975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0" y="57150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0" y="2552700"/>
            <a:ext cx="89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0" y="5067300"/>
            <a:ext cx="450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 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0" y="74009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25626" name="Rectangle 26"/>
          <p:cNvSpPr>
            <a:spLocks noChangeArrowheads="1"/>
          </p:cNvSpPr>
          <p:nvPr/>
        </p:nvSpPr>
        <p:spPr bwMode="auto">
          <a:xfrm>
            <a:off x="0" y="11506200"/>
            <a:ext cx="725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kk-KZ" sz="1400" b="0">
                <a:cs typeface="Times New Roman" pitchFamily="18" charset="0"/>
              </a:rPr>
              <a:t>           </a:t>
            </a:r>
            <a:endParaRPr lang="kk-KZ" b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Рисунок 120" descr="C:\Users\школа\Pictures\2016-06-26\2 сабак\Сканировать1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8" y="1276350"/>
            <a:ext cx="3260725" cy="3221038"/>
          </a:xfrm>
          <a:prstGeom prst="rect">
            <a:avLst/>
          </a:prstGeom>
          <a:noFill/>
        </p:spPr>
      </p:pic>
      <p:pic>
        <p:nvPicPr>
          <p:cNvPr id="29701" name="Рисунок 121" descr="C:\Users\школа\Pictures\2016-06-26\2 сабак\Сканировать10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3188" y="1314450"/>
            <a:ext cx="3519487" cy="3167063"/>
          </a:xfrm>
          <a:prstGeom prst="rect">
            <a:avLst/>
          </a:prstGeom>
          <a:noFill/>
        </p:spPr>
      </p:pic>
      <p:pic>
        <p:nvPicPr>
          <p:cNvPr id="29700" name="Рисунок 122" descr="C:\Users\школа\Pictures\2016-06-26\2 сабак\Сканировать10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1425" y="1293813"/>
            <a:ext cx="4600575" cy="3225800"/>
          </a:xfrm>
          <a:prstGeom prst="rect">
            <a:avLst/>
          </a:prstGeom>
          <a:noFill/>
        </p:spPr>
      </p:pic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0" y="-6048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1719263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0" y="4586288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0" y="74628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5295900" y="573088"/>
            <a:ext cx="1306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kk-KZ" sz="2400"/>
              <a:t>2-сабақ</a:t>
            </a:r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08" name="Рисунок 116" descr="C:\Users\школа\Pictures\2016-06-26\3 сабак\Сканировать10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100138"/>
            <a:ext cx="3851275" cy="3421062"/>
          </a:xfrm>
          <a:prstGeom prst="rect">
            <a:avLst/>
          </a:prstGeom>
          <a:noFill/>
        </p:spPr>
      </p:pic>
      <p:pic>
        <p:nvPicPr>
          <p:cNvPr id="28707" name="Рисунок 117" descr="C:\Users\школа\Pictures\2016-06-26\3 сабак\Сканировать10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25" y="1149350"/>
            <a:ext cx="4070350" cy="3311525"/>
          </a:xfrm>
          <a:prstGeom prst="rect">
            <a:avLst/>
          </a:prstGeom>
          <a:noFill/>
        </p:spPr>
      </p:pic>
      <p:pic>
        <p:nvPicPr>
          <p:cNvPr id="28706" name="Рисунок 118" descr="C:\Users\школа\Pictures\2016-06-26\3 сабак\Сканировать100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31163" y="1144588"/>
            <a:ext cx="4027487" cy="3451225"/>
          </a:xfrm>
          <a:prstGeom prst="rect">
            <a:avLst/>
          </a:prstGeom>
          <a:noFill/>
        </p:spPr>
      </p:pic>
      <p:sp>
        <p:nvSpPr>
          <p:cNvPr id="28709" name="Rectangle 37"/>
          <p:cNvSpPr>
            <a:spLocks noChangeArrowheads="1"/>
          </p:cNvSpPr>
          <p:nvPr/>
        </p:nvSpPr>
        <p:spPr bwMode="auto">
          <a:xfrm>
            <a:off x="0" y="-4191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8710" name="Rectangle 38"/>
          <p:cNvSpPr>
            <a:spLocks noChangeArrowheads="1"/>
          </p:cNvSpPr>
          <p:nvPr/>
        </p:nvSpPr>
        <p:spPr bwMode="auto">
          <a:xfrm>
            <a:off x="0" y="1323975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28711" name="Rectangle 39"/>
          <p:cNvSpPr>
            <a:spLocks noChangeArrowheads="1"/>
          </p:cNvSpPr>
          <p:nvPr/>
        </p:nvSpPr>
        <p:spPr bwMode="auto">
          <a:xfrm>
            <a:off x="0" y="3333750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28712" name="Rectangle 40"/>
          <p:cNvSpPr>
            <a:spLocks noChangeArrowheads="1"/>
          </p:cNvSpPr>
          <p:nvPr/>
        </p:nvSpPr>
        <p:spPr bwMode="auto">
          <a:xfrm>
            <a:off x="0" y="5305425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28713" name="Rectangle 41"/>
          <p:cNvSpPr>
            <a:spLocks noChangeArrowheads="1"/>
          </p:cNvSpPr>
          <p:nvPr/>
        </p:nvSpPr>
        <p:spPr bwMode="auto">
          <a:xfrm>
            <a:off x="0" y="72771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28714" name="Text Box 42"/>
          <p:cNvSpPr txBox="1">
            <a:spLocks noChangeArrowheads="1"/>
          </p:cNvSpPr>
          <p:nvPr/>
        </p:nvSpPr>
        <p:spPr bwMode="auto">
          <a:xfrm>
            <a:off x="5441950" y="534988"/>
            <a:ext cx="1306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3-</a:t>
            </a:r>
            <a:r>
              <a:rPr lang="kk-KZ" sz="2400"/>
              <a:t>сабақ</a:t>
            </a:r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7128" y="108063"/>
            <a:ext cx="7195457" cy="819038"/>
          </a:xfrm>
        </p:spPr>
        <p:txBody>
          <a:bodyPr/>
          <a:lstStyle/>
          <a:p>
            <a:pPr algn="ctr"/>
            <a:r>
              <a:rPr lang="kk-KZ" sz="2800" dirty="0" smtClean="0">
                <a:solidFill>
                  <a:srgbClr val="0101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«Сабақты зерттеу»- оқу сапасын арттыруға көмектеседі.</a:t>
            </a:r>
            <a:endParaRPr lang="ru-RU" sz="2800" dirty="0">
              <a:solidFill>
                <a:srgbClr val="0101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50131915"/>
              </p:ext>
            </p:extLst>
          </p:nvPr>
        </p:nvGraphicFramePr>
        <p:xfrm>
          <a:off x="0" y="927101"/>
          <a:ext cx="11974286" cy="5930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1401349"/>
            <a:ext cx="2466975" cy="1978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Фариж\Desktop\рабочии столлллл\рабочии стол август 2016\суреттер\11763894_w640_h640_teh_podderzhk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309" y="3712857"/>
            <a:ext cx="2591732" cy="141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 descr="C:\Users\Фариж\Desktop\рабочии столлллл\рабочии стол август 2016\суреттер\imgpreview (13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5824231"/>
            <a:ext cx="2466974" cy="90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25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034" y="214290"/>
            <a:ext cx="8229600" cy="511156"/>
          </a:xfrm>
        </p:spPr>
        <p:txBody>
          <a:bodyPr>
            <a:noAutofit/>
          </a:bodyPr>
          <a:lstStyle/>
          <a:p>
            <a:r>
              <a:rPr lang="kk-KZ" sz="2400" b="1" dirty="0">
                <a:solidFill>
                  <a:srgbClr val="1F0492"/>
                </a:solidFill>
                <a:latin typeface="Times New Roman" pitchFamily="18" charset="0"/>
                <a:cs typeface="Times New Roman" pitchFamily="18" charset="0"/>
              </a:rPr>
              <a:t>Мектептегі педагогтардың қызметіне </a:t>
            </a:r>
            <a:r>
              <a:rPr lang="en-US" sz="2400" b="1" dirty="0">
                <a:solidFill>
                  <a:srgbClr val="1F0492"/>
                </a:solidFill>
                <a:latin typeface="Times New Roman" pitchFamily="18" charset="0"/>
                <a:cs typeface="Times New Roman" pitchFamily="18" charset="0"/>
              </a:rPr>
              <a:t>SWOT</a:t>
            </a:r>
            <a:r>
              <a:rPr lang="kk-KZ" sz="2400" b="1" dirty="0">
                <a:solidFill>
                  <a:srgbClr val="1F0492"/>
                </a:solidFill>
                <a:latin typeface="Times New Roman" pitchFamily="18" charset="0"/>
                <a:cs typeface="Times New Roman" pitchFamily="18" charset="0"/>
              </a:rPr>
              <a:t> талдау</a:t>
            </a:r>
            <a:endParaRPr lang="ru-RU" sz="2400" b="1" dirty="0">
              <a:solidFill>
                <a:srgbClr val="1F049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2972744"/>
              </p:ext>
            </p:extLst>
          </p:nvPr>
        </p:nvGraphicFramePr>
        <p:xfrm>
          <a:off x="1524000" y="714356"/>
          <a:ext cx="9144000" cy="5929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159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419523"/>
              </p:ext>
            </p:extLst>
          </p:nvPr>
        </p:nvGraphicFramePr>
        <p:xfrm>
          <a:off x="419101" y="1087881"/>
          <a:ext cx="11379200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6200"/>
                <a:gridCol w="3811500"/>
                <a:gridCol w="3811500"/>
              </a:tblGrid>
              <a:tr h="6130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dirty="0" smtClean="0"/>
                        <a:t>Мұғалім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dirty="0" err="1" smtClean="0"/>
                        <a:t>Коуч</a:t>
                      </a:r>
                      <a:r>
                        <a:rPr lang="kk-KZ" baseline="0" dirty="0" smtClean="0"/>
                        <a:t> - </a:t>
                      </a:r>
                      <a:r>
                        <a:rPr lang="kk-KZ" baseline="0" dirty="0" err="1" smtClean="0"/>
                        <a:t>Тренер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dirty="0" smtClean="0"/>
                        <a:t>Басшы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 marL="68580" marR="68580"/>
                </a:tc>
              </a:tr>
              <a:tr h="3678733">
                <a:tc>
                  <a:txBody>
                    <a:bodyPr/>
                    <a:lstStyle/>
                    <a:p>
                      <a:pPr lvl="0" algn="ctr"/>
                      <a:r>
                        <a:rPr lang="kk-KZ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Жетістігім: </a:t>
                      </a:r>
                    </a:p>
                    <a:p>
                      <a:pPr lvl="0" algn="ctr"/>
                      <a:r>
                        <a:rPr lang="kk-KZ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Оқу мен оқыту</a:t>
                      </a:r>
                      <a:r>
                        <a:rPr lang="kk-KZ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үдерісін жоспарлау; Жеті модуль ықпалдастырылған тізбектелген сабақтар топтамасын </a:t>
                      </a:r>
                      <a:endParaRPr lang="kk-KZ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lvl="0" algn="ctr"/>
                      <a:r>
                        <a:rPr lang="kk-KZ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ОМЖ, </a:t>
                      </a:r>
                      <a:r>
                        <a:rPr lang="kk-KZ" sz="1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ҚМЖ-ны</a:t>
                      </a:r>
                      <a:r>
                        <a:rPr lang="kk-KZ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жоспарлауды </a:t>
                      </a:r>
                    </a:p>
                    <a:p>
                      <a:pPr lvl="0" algn="ctr"/>
                      <a:r>
                        <a:rPr lang="kk-KZ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жүзеге асырдым. </a:t>
                      </a:r>
                      <a:endParaRPr lang="kk-KZ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lvl="0" algn="ctr"/>
                      <a:endParaRPr lang="kk-KZ" sz="1800" b="1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lvl="0" algn="ctr"/>
                      <a:r>
                        <a:rPr lang="kk-KZ" sz="1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Болашақта: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Кері байланыс арқылы оқушыларды өзінің оқуын жақсарту жұмысына жетелеймін. Блум таксономиясы бойынша сабақтар жоспарлау.</a:t>
                      </a:r>
                      <a:endParaRPr lang="ru-RU" sz="16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kk-KZ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Жетістігім: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Әріптестермен</a:t>
                      </a:r>
                      <a:r>
                        <a:rPr lang="kk-KZ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ынтымақтастық орнаттым;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БЖӘ, сұрақ  қою, тыңдалым, қарым-қатынас дағдылары  қалыптасты; әріптестерімнің өз бетінше үйренуіне жетеледім.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k-KZ" sz="1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Болашақта: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Әріптестердің қажеттіліктерін ескере отырып,курстар, коучингтер өткізу; көшбасшылықты дамыту.</a:t>
                      </a:r>
                      <a:endParaRPr lang="kk-KZ" sz="16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Жетістігім:</a:t>
                      </a:r>
                      <a:r>
                        <a:rPr lang="kk-KZ" sz="1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kk-KZ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Басшы  ретінде қалыптастым; сенімді қарым-қатынас орнады; үйрете жүріп үйрендім; </a:t>
                      </a:r>
                    </a:p>
                    <a:p>
                      <a:pPr algn="ctr"/>
                      <a:r>
                        <a:rPr lang="kk-KZ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Кері байланыс беріп, рефлексия жасадым.</a:t>
                      </a:r>
                    </a:p>
                    <a:p>
                      <a:endParaRPr lang="kk-KZ" sz="16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kk-KZ" sz="16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Болашақта:</a:t>
                      </a:r>
                    </a:p>
                    <a:p>
                      <a:pPr algn="ctr"/>
                      <a:r>
                        <a:rPr lang="kk-KZ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Табысты басшы болу үшін тәлімгерлік үдерісті дамытамын. Мектептің даму жоспарында </a:t>
                      </a:r>
                      <a:r>
                        <a:rPr lang="en-US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LS </a:t>
                      </a:r>
                      <a:r>
                        <a:rPr lang="kk-KZ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зерттеу сабақтарын ай сайын өткізуге ат салысамын.</a:t>
                      </a:r>
                    </a:p>
                    <a:p>
                      <a:pPr algn="ctr"/>
                      <a:r>
                        <a:rPr lang="kk-K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Мектептің </a:t>
                      </a:r>
                      <a:r>
                        <a:rPr lang="kk-KZ" sz="16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«Зерттеуші мектеп» </a:t>
                      </a:r>
                      <a:r>
                        <a:rPr lang="kk-K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атануына өз үлесімді қосамын, әлеуетімді көтеремін.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350335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k-KZ" sz="18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 bwMode="gray">
          <a:xfrm>
            <a:off x="570259" y="5801655"/>
            <a:ext cx="3779838" cy="882038"/>
          </a:xfrm>
          <a:prstGeom prst="roundRect">
            <a:avLst/>
          </a:prstGeom>
          <a:solidFill>
            <a:srgbClr val="C889CD">
              <a:lumMod val="40000"/>
              <a:lumOff val="60000"/>
            </a:srgbClr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dist="91581" dir="3378596" algn="ctr" rotWithShape="0">
              <a:srgbClr val="080808">
                <a:alpha val="50000"/>
              </a:srgbClr>
            </a:outerShdw>
          </a:effectLst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400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«Баланы тек сөзбен емес іспен сүйе біл»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400" i="1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Януш</a:t>
            </a:r>
            <a:r>
              <a:rPr lang="kk-KZ" sz="1400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400" i="1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Корчак</a:t>
            </a:r>
            <a:endParaRPr lang="kk-KZ" sz="1400" i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-1084" r="4601"/>
          <a:stretch>
            <a:fillRect/>
          </a:stretch>
        </p:blipFill>
        <p:spPr bwMode="auto">
          <a:xfrm>
            <a:off x="4350097" y="5826869"/>
            <a:ext cx="1494979" cy="942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9" descr="C:\Users\Фариж\Desktop\рабочии столлллл\рабочии стол август 2016\суреттер\imgpreview (1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045" y="5834029"/>
            <a:ext cx="1368152" cy="90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 bwMode="gray">
          <a:xfrm>
            <a:off x="7608169" y="5832431"/>
            <a:ext cx="3885331" cy="939196"/>
          </a:xfrm>
          <a:prstGeom prst="roundRect">
            <a:avLst/>
          </a:prstGeom>
          <a:solidFill>
            <a:srgbClr val="C889CD">
              <a:lumMod val="40000"/>
              <a:lumOff val="60000"/>
            </a:srgbClr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dist="91581" dir="3378596" algn="ctr" rotWithShape="0">
              <a:srgbClr val="080808">
                <a:alpha val="50000"/>
              </a:srgbClr>
            </a:outerShdw>
          </a:effectLst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400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«Оқушы табысты білім алу үшін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400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мұғалімнің де оқуын жалғастыруы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400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негізгі талап болып табылады»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1400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Джеймс</a:t>
            </a:r>
            <a:endParaRPr lang="ru-RU" sz="1400" b="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black">
          <a:xfrm>
            <a:off x="876300" y="139700"/>
            <a:ext cx="10617200" cy="862989"/>
          </a:xfrm>
          <a:prstGeom prst="rect">
            <a:avLst/>
          </a:prstGeom>
          <a:solidFill>
            <a:srgbClr val="C889CD">
              <a:lumMod val="60000"/>
              <a:lumOff val="4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kk-KZ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В.В.Сухомлинскийдің айтуынша “Басқару – адамтану, адамның күрделі және қызықты, рухани </a:t>
            </a:r>
            <a:r>
              <a:rPr lang="kk-KZ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жан дүниесіне </a:t>
            </a:r>
            <a:r>
              <a:rPr lang="kk-KZ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үңіле білу. Басқарушылық шеберлік пен басқарушылық өнер – даналықты жүрекпен ұға білу”.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71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layer.myshared.ru/9/900229/slides/slide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68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layer.myshared.ru/9/900229/slides/slide_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43" y="0"/>
            <a:ext cx="5823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7032171" y="1690688"/>
            <a:ext cx="3701143" cy="49895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0101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Мұғалімдердің кәсіби дамуына ықпал ету және соның негізінде оқушыларға білім алуға көмектесу.</a:t>
            </a:r>
          </a:p>
          <a:p>
            <a:pPr algn="ctr"/>
            <a:r>
              <a:rPr lang="kk-KZ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Міндеттері:</a:t>
            </a:r>
          </a:p>
          <a:p>
            <a:pPr algn="ctr"/>
            <a:r>
              <a:rPr lang="kk-KZ" sz="2000" b="1" dirty="0" smtClean="0">
                <a:solidFill>
                  <a:srgbClr val="0101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 материалды игеруіне қатысты мұғалімдердің олқылықтарды айқындауы және бірлесе кәсіби қауымдастықты жетілдіріп, осы олқылықтарды жою.</a:t>
            </a:r>
            <a:endParaRPr lang="ru-RU" sz="2000" b="1" dirty="0" smtClean="0">
              <a:solidFill>
                <a:srgbClr val="0101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48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layer.myshared.ru/9/900229/slides/slide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36814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layer.myshared.ru/9/900229/slides/slide_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43" y="-2"/>
            <a:ext cx="582385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6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Oval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965842" y="1667102"/>
            <a:ext cx="1954920" cy="96111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k-KZ" sz="1400" dirty="0" smtClean="0">
                <a:solidFill>
                  <a:srgbClr val="C00000"/>
                </a:solidFill>
              </a:rPr>
              <a:t>2.Сабақ </a:t>
            </a:r>
            <a:r>
              <a:rPr lang="kk-KZ" sz="1400" dirty="0">
                <a:solidFill>
                  <a:srgbClr val="C00000"/>
                </a:solidFill>
              </a:rPr>
              <a:t>жоспарын </a:t>
            </a:r>
            <a:endParaRPr lang="kk-KZ" sz="1400" dirty="0" smtClean="0">
              <a:solidFill>
                <a:srgbClr val="C00000"/>
              </a:solidFill>
            </a:endParaRPr>
          </a:p>
          <a:p>
            <a:pPr algn="ctr"/>
            <a:r>
              <a:rPr lang="kk-KZ" sz="1400" dirty="0" smtClean="0">
                <a:solidFill>
                  <a:srgbClr val="C00000"/>
                </a:solidFill>
              </a:rPr>
              <a:t>құру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2685455" y="938247"/>
            <a:ext cx="1977627" cy="101029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k-KZ" sz="1400" dirty="0" smtClean="0">
                <a:solidFill>
                  <a:srgbClr val="C00000"/>
                </a:solidFill>
              </a:rPr>
              <a:t>3.Бақыланатын</a:t>
            </a:r>
          </a:p>
          <a:p>
            <a:pPr algn="ctr"/>
            <a:r>
              <a:rPr lang="kk-KZ" sz="1400" dirty="0" smtClean="0">
                <a:solidFill>
                  <a:srgbClr val="C00000"/>
                </a:solidFill>
              </a:rPr>
              <a:t> </a:t>
            </a:r>
            <a:r>
              <a:rPr lang="kk-KZ" sz="1400" dirty="0">
                <a:solidFill>
                  <a:srgbClr val="C00000"/>
                </a:solidFill>
              </a:rPr>
              <a:t>оқушыларды </a:t>
            </a:r>
            <a:endParaRPr lang="kk-KZ" sz="1400" dirty="0" smtClean="0">
              <a:solidFill>
                <a:srgbClr val="C00000"/>
              </a:solidFill>
            </a:endParaRPr>
          </a:p>
          <a:p>
            <a:pPr algn="ctr"/>
            <a:r>
              <a:rPr lang="kk-KZ" sz="1400" dirty="0" smtClean="0">
                <a:solidFill>
                  <a:srgbClr val="C00000"/>
                </a:solidFill>
              </a:rPr>
              <a:t>анықтау</a:t>
            </a:r>
            <a:endParaRPr lang="ru-RU" sz="1400" dirty="0">
              <a:solidFill>
                <a:srgbClr val="C00000"/>
              </a:solidFill>
            </a:endParaRPr>
          </a:p>
          <a:p>
            <a:pPr algn="ctr"/>
            <a:endParaRPr lang="ru-RU" sz="1100" b="0" dirty="0"/>
          </a:p>
        </p:txBody>
      </p:sp>
      <p:sp>
        <p:nvSpPr>
          <p:cNvPr id="15367" name="Oval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422463" y="1582551"/>
            <a:ext cx="2182953" cy="104948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k-KZ" sz="1600" dirty="0">
                <a:solidFill>
                  <a:srgbClr val="C00000"/>
                </a:solidFill>
              </a:rPr>
              <a:t>4. </a:t>
            </a:r>
            <a:r>
              <a:rPr lang="kk-KZ" sz="1400" dirty="0">
                <a:solidFill>
                  <a:srgbClr val="C00000"/>
                </a:solidFill>
              </a:rPr>
              <a:t>Зерттеу</a:t>
            </a:r>
            <a:r>
              <a:rPr lang="kk-KZ" sz="1600" dirty="0">
                <a:solidFill>
                  <a:srgbClr val="C00000"/>
                </a:solidFill>
              </a:rPr>
              <a:t> </a:t>
            </a:r>
            <a:endParaRPr lang="kk-KZ" sz="1600" dirty="0" smtClean="0">
              <a:solidFill>
                <a:srgbClr val="C00000"/>
              </a:solidFill>
            </a:endParaRPr>
          </a:p>
          <a:p>
            <a:pPr algn="ctr"/>
            <a:r>
              <a:rPr lang="kk-KZ" sz="1400" dirty="0" smtClean="0">
                <a:solidFill>
                  <a:srgbClr val="C00000"/>
                </a:solidFill>
              </a:rPr>
              <a:t>сабағын өткізу</a:t>
            </a:r>
            <a:r>
              <a:rPr lang="kk-KZ" sz="1400" dirty="0">
                <a:solidFill>
                  <a:srgbClr val="C00000"/>
                </a:solidFill>
              </a:rPr>
              <a:t>, </a:t>
            </a:r>
            <a:endParaRPr lang="kk-KZ" sz="1400" dirty="0" smtClean="0">
              <a:solidFill>
                <a:srgbClr val="C00000"/>
              </a:solidFill>
            </a:endParaRPr>
          </a:p>
          <a:p>
            <a:pPr algn="ctr"/>
            <a:r>
              <a:rPr lang="kk-KZ" sz="1400" dirty="0" smtClean="0">
                <a:solidFill>
                  <a:srgbClr val="C00000"/>
                </a:solidFill>
              </a:rPr>
              <a:t>сабақты </a:t>
            </a:r>
          </a:p>
          <a:p>
            <a:pPr algn="ctr"/>
            <a:r>
              <a:rPr lang="kk-KZ" sz="1400" dirty="0" smtClean="0">
                <a:solidFill>
                  <a:srgbClr val="C00000"/>
                </a:solidFill>
              </a:rPr>
              <a:t>бақылау</a:t>
            </a:r>
            <a:endParaRPr lang="ru-RU" sz="1400" dirty="0">
              <a:solidFill>
                <a:srgbClr val="C00000"/>
              </a:solidFill>
            </a:endParaRPr>
          </a:p>
          <a:p>
            <a:pPr algn="ctr"/>
            <a:endParaRPr lang="ru-RU" sz="1100" b="0" dirty="0"/>
          </a:p>
        </p:txBody>
      </p:sp>
      <p:sp>
        <p:nvSpPr>
          <p:cNvPr id="15368" name="Oval 8"/>
          <p:cNvSpPr>
            <a:spLocks noChangeArrowheads="1"/>
          </p:cNvSpPr>
          <p:nvPr/>
        </p:nvSpPr>
        <p:spPr bwMode="auto">
          <a:xfrm>
            <a:off x="7119566" y="1698681"/>
            <a:ext cx="2212294" cy="92902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k-KZ" sz="1400" dirty="0">
                <a:solidFill>
                  <a:srgbClr val="C00000"/>
                </a:solidFill>
              </a:rPr>
              <a:t>6.Зерттеу сабағынан </a:t>
            </a:r>
            <a:endParaRPr lang="kk-KZ" sz="1400" dirty="0" smtClean="0">
              <a:solidFill>
                <a:srgbClr val="C00000"/>
              </a:solidFill>
            </a:endParaRPr>
          </a:p>
          <a:p>
            <a:pPr algn="ctr"/>
            <a:r>
              <a:rPr lang="kk-KZ" sz="1400" dirty="0" smtClean="0">
                <a:solidFill>
                  <a:srgbClr val="C00000"/>
                </a:solidFill>
              </a:rPr>
              <a:t>кейінгі </a:t>
            </a:r>
            <a:r>
              <a:rPr lang="kk-KZ" sz="1400" dirty="0">
                <a:solidFill>
                  <a:srgbClr val="C00000"/>
                </a:solidFill>
              </a:rPr>
              <a:t>талқылау, талдау</a:t>
            </a:r>
            <a:endParaRPr lang="ru-RU" sz="1400" dirty="0">
              <a:solidFill>
                <a:srgbClr val="C00000"/>
              </a:solidFill>
            </a:endParaRPr>
          </a:p>
          <a:p>
            <a:pPr algn="ctr"/>
            <a:endParaRPr lang="ru-RU" sz="1400" b="0" dirty="0">
              <a:solidFill>
                <a:srgbClr val="C00000"/>
              </a:solidFill>
            </a:endParaRPr>
          </a:p>
        </p:txBody>
      </p:sp>
      <p:sp>
        <p:nvSpPr>
          <p:cNvPr id="15369" name="Oval 9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9945347" y="1643063"/>
            <a:ext cx="2116818" cy="108902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k-KZ" sz="1400" dirty="0">
                <a:solidFill>
                  <a:srgbClr val="C00000"/>
                </a:solidFill>
              </a:rPr>
              <a:t>8. Зерттеу сабағын </a:t>
            </a:r>
            <a:endParaRPr lang="kk-KZ" sz="1400" dirty="0" smtClean="0">
              <a:solidFill>
                <a:srgbClr val="C00000"/>
              </a:solidFill>
            </a:endParaRPr>
          </a:p>
          <a:p>
            <a:pPr algn="ctr"/>
            <a:r>
              <a:rPr lang="kk-KZ" sz="1400" dirty="0" smtClean="0">
                <a:solidFill>
                  <a:srgbClr val="C00000"/>
                </a:solidFill>
              </a:rPr>
              <a:t>топпен бірлесе </a:t>
            </a:r>
          </a:p>
          <a:p>
            <a:pPr algn="ctr"/>
            <a:r>
              <a:rPr lang="kk-KZ" sz="1400" dirty="0" smtClean="0">
                <a:solidFill>
                  <a:srgbClr val="C00000"/>
                </a:solidFill>
              </a:rPr>
              <a:t>жоспарлау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>
            <a:off x="515030" y="208588"/>
            <a:ext cx="7282089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kk-KZ" sz="3200" dirty="0">
                <a:solidFill>
                  <a:srgbClr val="0101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 сабағын </a:t>
            </a:r>
            <a:r>
              <a:rPr lang="kk-KZ" sz="3200" dirty="0" smtClean="0">
                <a:solidFill>
                  <a:srgbClr val="0101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өткізу </a:t>
            </a:r>
            <a:r>
              <a:rPr lang="kk-KZ" sz="3200" dirty="0">
                <a:solidFill>
                  <a:srgbClr val="0101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 талдау қадамдары   </a:t>
            </a:r>
            <a:endParaRPr lang="ru-RU" sz="3200" dirty="0">
              <a:solidFill>
                <a:srgbClr val="0101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79" name="Рисунок 9" descr="F:\100MEDIA\Новая папка\20160518_1808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4275" y="2970213"/>
            <a:ext cx="2070100" cy="153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2" name="Рисунок 82" descr="C:\Users\postal\Desktop\Рабочий стол\Лялягул Казына коучинг\IMG_20160513_18592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16200" y="2952750"/>
            <a:ext cx="21240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Рисунок 88" descr="F:\100MEDIA\Новая папка\20160518_18112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9863" y="2952750"/>
            <a:ext cx="2181225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бъект 4"/>
          <p:cNvSpPr>
            <a:spLocks/>
          </p:cNvSpPr>
          <p:nvPr/>
        </p:nvSpPr>
        <p:spPr bwMode="auto">
          <a:xfrm>
            <a:off x="2759868" y="4560134"/>
            <a:ext cx="5641975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ts val="1000"/>
              </a:spcBef>
              <a:buFont typeface="Arial" charset="0"/>
              <a:buNone/>
            </a:pPr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Тәлімгерлік пен </a:t>
            </a:r>
            <a:r>
              <a:rPr lang="kk-KZ" sz="2000" dirty="0" err="1">
                <a:latin typeface="Times New Roman" pitchFamily="18" charset="0"/>
                <a:cs typeface="Times New Roman" pitchFamily="18" charset="0"/>
              </a:rPr>
              <a:t>коучинг</a:t>
            </a:r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 үдерісі арқылы мұғалімдер тәжірибесіне өзгеріс енгізу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89" name="Рисунок 46" descr="C:\Users\postal\Desktop\20140125_12371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91715" y="5256213"/>
            <a:ext cx="1740056" cy="142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Рисунок 84" descr="C:\Users\postal\Desktop\Рабочий стол\Лялягул Казына коучинг\IMG_20160513_185847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0371" y="5256213"/>
            <a:ext cx="1556658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Рисунок 6" descr="F:\Ата-аналарға коучинг\20160530_190654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753600" y="5334000"/>
            <a:ext cx="2209800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05" name="AutoShape 45"/>
          <p:cNvSpPr>
            <a:spLocks noChangeArrowheads="1"/>
          </p:cNvSpPr>
          <p:nvPr/>
        </p:nvSpPr>
        <p:spPr bwMode="auto">
          <a:xfrm>
            <a:off x="852488" y="4598988"/>
            <a:ext cx="407987" cy="603250"/>
          </a:xfrm>
          <a:prstGeom prst="downArrow">
            <a:avLst>
              <a:gd name="adj1" fmla="val 50000"/>
              <a:gd name="adj2" fmla="val 369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406" name="AutoShape 46"/>
          <p:cNvSpPr>
            <a:spLocks noChangeArrowheads="1"/>
          </p:cNvSpPr>
          <p:nvPr/>
        </p:nvSpPr>
        <p:spPr bwMode="auto">
          <a:xfrm>
            <a:off x="10706100" y="4662488"/>
            <a:ext cx="479425" cy="620712"/>
          </a:xfrm>
          <a:prstGeom prst="downArrow">
            <a:avLst>
              <a:gd name="adj1" fmla="val 50000"/>
              <a:gd name="adj2" fmla="val 323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408" name="Заголовок 1"/>
          <p:cNvSpPr>
            <a:spLocks/>
          </p:cNvSpPr>
          <p:nvPr/>
        </p:nvSpPr>
        <p:spPr bwMode="auto">
          <a:xfrm>
            <a:off x="7383463" y="-24270"/>
            <a:ext cx="4808537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kk-KZ" dirty="0">
                <a:latin typeface="Times New Roman" pitchFamily="18" charset="0"/>
              </a:rPr>
              <a:t>     “Жақсы мұғалімдер жақсы оқушыларды                          		                              жасайды”  	                             </a:t>
            </a:r>
            <a:r>
              <a:rPr lang="kk-KZ" i="1" dirty="0">
                <a:latin typeface="Times New Roman" pitchFamily="18" charset="0"/>
              </a:rPr>
              <a:t>М.В.</a:t>
            </a:r>
            <a:r>
              <a:rPr lang="kk-KZ" i="1" dirty="0" err="1">
                <a:latin typeface="Times New Roman" pitchFamily="18" charset="0"/>
              </a:rPr>
              <a:t>Остроградский</a:t>
            </a:r>
            <a:r>
              <a:rPr lang="kk-KZ" dirty="0">
                <a:latin typeface="Times New Roman" pitchFamily="18" charset="0"/>
              </a:rPr>
              <a:t> </a:t>
            </a:r>
            <a:endParaRPr lang="ru-RU" dirty="0">
              <a:latin typeface="Times New Roman" pitchFamily="18" charset="0"/>
            </a:endParaRPr>
          </a:p>
        </p:txBody>
      </p:sp>
      <p:sp>
        <p:nvSpPr>
          <p:cNvPr id="22" name="Oval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558213" y="884238"/>
            <a:ext cx="2109788" cy="91973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k-KZ" sz="1400" dirty="0">
                <a:solidFill>
                  <a:srgbClr val="C00000"/>
                </a:solidFill>
              </a:rPr>
              <a:t>7.Нәтижемен </a:t>
            </a:r>
            <a:endParaRPr lang="kk-KZ" sz="1400" dirty="0" smtClean="0">
              <a:solidFill>
                <a:srgbClr val="C00000"/>
              </a:solidFill>
            </a:endParaRPr>
          </a:p>
          <a:p>
            <a:pPr algn="ctr"/>
            <a:r>
              <a:rPr lang="kk-KZ" sz="1400" dirty="0" smtClean="0">
                <a:solidFill>
                  <a:srgbClr val="C00000"/>
                </a:solidFill>
              </a:rPr>
              <a:t>таныстыру</a:t>
            </a:r>
            <a:endParaRPr lang="ru-RU" sz="1400" dirty="0">
              <a:solidFill>
                <a:srgbClr val="C00000"/>
              </a:solidFill>
            </a:endParaRPr>
          </a:p>
          <a:p>
            <a:pPr algn="ctr"/>
            <a:endParaRPr lang="ru-RU" sz="1050" b="0" dirty="0"/>
          </a:p>
        </p:txBody>
      </p:sp>
      <p:sp>
        <p:nvSpPr>
          <p:cNvPr id="23" name="Oval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979064" y="935034"/>
            <a:ext cx="1948372" cy="83865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k-KZ" sz="1400" dirty="0">
                <a:solidFill>
                  <a:srgbClr val="C00000"/>
                </a:solidFill>
              </a:rPr>
              <a:t>5.Оқушылармен </a:t>
            </a:r>
            <a:endParaRPr lang="kk-KZ" sz="1400" dirty="0" smtClean="0">
              <a:solidFill>
                <a:srgbClr val="C00000"/>
              </a:solidFill>
            </a:endParaRPr>
          </a:p>
          <a:p>
            <a:pPr algn="ctr"/>
            <a:r>
              <a:rPr lang="kk-KZ" sz="1400" dirty="0" smtClean="0">
                <a:solidFill>
                  <a:srgbClr val="C00000"/>
                </a:solidFill>
              </a:rPr>
              <a:t>пікірлесу</a:t>
            </a:r>
            <a:endParaRPr lang="ru-RU" sz="1400" dirty="0">
              <a:solidFill>
                <a:srgbClr val="C00000"/>
              </a:solidFill>
            </a:endParaRPr>
          </a:p>
          <a:p>
            <a:pPr algn="ctr"/>
            <a:endParaRPr lang="ru-RU" sz="1100" b="0" dirty="0"/>
          </a:p>
        </p:txBody>
      </p:sp>
      <p:sp>
        <p:nvSpPr>
          <p:cNvPr id="25" name="Oval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50600" y="818982"/>
            <a:ext cx="1941115" cy="84137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k-KZ" sz="1400" dirty="0" smtClean="0">
                <a:solidFill>
                  <a:srgbClr val="C00000"/>
                </a:solidFill>
              </a:rPr>
              <a:t>1.Зерттеу </a:t>
            </a:r>
            <a:r>
              <a:rPr lang="kk-KZ" sz="1400" dirty="0">
                <a:solidFill>
                  <a:srgbClr val="C00000"/>
                </a:solidFill>
              </a:rPr>
              <a:t>сабағын </a:t>
            </a:r>
            <a:endParaRPr lang="kk-KZ" sz="1400" dirty="0" smtClean="0">
              <a:solidFill>
                <a:srgbClr val="C00000"/>
              </a:solidFill>
            </a:endParaRPr>
          </a:p>
          <a:p>
            <a:pPr algn="ctr"/>
            <a:r>
              <a:rPr lang="kk-KZ" sz="1400" dirty="0" smtClean="0">
                <a:solidFill>
                  <a:srgbClr val="C00000"/>
                </a:solidFill>
              </a:rPr>
              <a:t>өткізетін </a:t>
            </a:r>
            <a:r>
              <a:rPr lang="kk-KZ" sz="1400" dirty="0">
                <a:solidFill>
                  <a:srgbClr val="C00000"/>
                </a:solidFill>
              </a:rPr>
              <a:t>топ </a:t>
            </a:r>
            <a:r>
              <a:rPr lang="kk-KZ" sz="1400" dirty="0" smtClean="0">
                <a:solidFill>
                  <a:srgbClr val="C00000"/>
                </a:solidFill>
              </a:rPr>
              <a:t>құру</a:t>
            </a:r>
            <a:endParaRPr lang="ru-RU" sz="14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97" y="2985370"/>
            <a:ext cx="2286259" cy="15040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985371"/>
            <a:ext cx="2209800" cy="15231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463" y="5333999"/>
            <a:ext cx="2097992" cy="1358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86" y="5146571"/>
            <a:ext cx="1317480" cy="15955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78" y="5256214"/>
            <a:ext cx="1357661" cy="148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63" name="Рисунок 1" descr="C:\Users\postal\Desktop\Новая папка\IMG-20160624-WA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3900" y="150813"/>
            <a:ext cx="1658938" cy="123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65" name="Рисунок 12" descr="C:\Users\postal\Desktop\Новая папка\IMG-20160624-WA0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90126" y="4319588"/>
            <a:ext cx="2284412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66" name="Рисунок 20" descr="C:\Users\postal\Desktop\Новая папка\IMG-20160624-WA00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850" y="3589338"/>
            <a:ext cx="2651918" cy="1497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370" name="Text Box 34"/>
          <p:cNvSpPr txBox="1">
            <a:spLocks noChangeArrowheads="1"/>
          </p:cNvSpPr>
          <p:nvPr/>
        </p:nvSpPr>
        <p:spPr bwMode="auto">
          <a:xfrm>
            <a:off x="4641850" y="0"/>
            <a:ext cx="4284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/>
              <a:t>LS </a:t>
            </a:r>
            <a:r>
              <a:rPr lang="kk-KZ" sz="2000"/>
              <a:t>- сабақты зерттеу</a:t>
            </a:r>
            <a:r>
              <a:rPr lang="kk-KZ"/>
              <a:t> әдісі</a:t>
            </a:r>
            <a:endParaRPr lang="ru-RU"/>
          </a:p>
        </p:txBody>
      </p:sp>
      <p:pic>
        <p:nvPicPr>
          <p:cNvPr id="14373" name="Рисунок 68"/>
          <p:cNvPicPr>
            <a:picLocks noChangeAspect="1" noChangeArrowheads="1"/>
          </p:cNvPicPr>
          <p:nvPr/>
        </p:nvPicPr>
        <p:blipFill>
          <a:blip r:embed="rId5"/>
          <a:srcRect l="2669" t="3401" r="44882" b="7643"/>
          <a:stretch>
            <a:fillRect/>
          </a:stretch>
        </p:blipFill>
        <p:spPr bwMode="auto">
          <a:xfrm>
            <a:off x="7156450" y="396875"/>
            <a:ext cx="1506538" cy="1431925"/>
          </a:xfrm>
          <a:prstGeom prst="rect">
            <a:avLst/>
          </a:prstGeom>
          <a:noFill/>
        </p:spPr>
      </p:pic>
      <p:pic>
        <p:nvPicPr>
          <p:cNvPr id="14372" name="Рисунок 69"/>
          <p:cNvPicPr>
            <a:picLocks noChangeAspect="1" noChangeArrowheads="1"/>
          </p:cNvPicPr>
          <p:nvPr/>
        </p:nvPicPr>
        <p:blipFill>
          <a:blip r:embed="rId6"/>
          <a:srcRect l="39445" r="26724" b="10777"/>
          <a:stretch>
            <a:fillRect/>
          </a:stretch>
        </p:blipFill>
        <p:spPr bwMode="auto">
          <a:xfrm>
            <a:off x="8863013" y="390525"/>
            <a:ext cx="960437" cy="1420813"/>
          </a:xfrm>
          <a:prstGeom prst="rect">
            <a:avLst/>
          </a:prstGeom>
          <a:noFill/>
        </p:spPr>
      </p:pic>
      <p:pic>
        <p:nvPicPr>
          <p:cNvPr id="14371" name="Рисунок 70" descr="C:\Users\школа\Desktop\3сабақ лессон стади\20160523_113618.jpg"/>
          <p:cNvPicPr>
            <a:picLocks noChangeAspect="1" noChangeArrowheads="1"/>
          </p:cNvPicPr>
          <p:nvPr/>
        </p:nvPicPr>
        <p:blipFill>
          <a:blip r:embed="rId7"/>
          <a:srcRect r="59122"/>
          <a:stretch>
            <a:fillRect/>
          </a:stretch>
        </p:blipFill>
        <p:spPr bwMode="auto">
          <a:xfrm>
            <a:off x="10021888" y="401638"/>
            <a:ext cx="1042987" cy="1450975"/>
          </a:xfrm>
          <a:prstGeom prst="rect">
            <a:avLst/>
          </a:prstGeom>
          <a:noFill/>
        </p:spPr>
      </p:pic>
      <p:sp>
        <p:nvSpPr>
          <p:cNvPr id="14374" name="Rectangle 38"/>
          <p:cNvSpPr>
            <a:spLocks noChangeArrowheads="1"/>
          </p:cNvSpPr>
          <p:nvPr/>
        </p:nvSpPr>
        <p:spPr bwMode="auto">
          <a:xfrm>
            <a:off x="7616825" y="3497263"/>
            <a:ext cx="1339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                     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4376" name="Rectangle 40"/>
          <p:cNvSpPr>
            <a:spLocks noChangeArrowheads="1"/>
          </p:cNvSpPr>
          <p:nvPr/>
        </p:nvSpPr>
        <p:spPr bwMode="auto">
          <a:xfrm>
            <a:off x="8061325" y="7037388"/>
            <a:ext cx="806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4377" name="Rectangle 41"/>
          <p:cNvSpPr>
            <a:spLocks noChangeArrowheads="1"/>
          </p:cNvSpPr>
          <p:nvPr/>
        </p:nvSpPr>
        <p:spPr bwMode="auto">
          <a:xfrm>
            <a:off x="6997700" y="1808957"/>
            <a:ext cx="4851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kk-KZ" sz="1200" b="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200" b="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kk-KZ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- оқушы                 </a:t>
            </a:r>
            <a:r>
              <a:rPr lang="en-US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kk-KZ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- оқушы              </a:t>
            </a:r>
            <a:r>
              <a:rPr lang="en-US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- оқушы</a:t>
            </a:r>
            <a:endParaRPr lang="kk-KZ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4381" name="Rectangle 45"/>
          <p:cNvSpPr>
            <a:spLocks noChangeArrowheads="1"/>
          </p:cNvSpPr>
          <p:nvPr/>
        </p:nvSpPr>
        <p:spPr bwMode="auto">
          <a:xfrm>
            <a:off x="0" y="-719138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4382" name="Rectangle 46"/>
          <p:cNvSpPr>
            <a:spLocks noChangeArrowheads="1"/>
          </p:cNvSpPr>
          <p:nvPr/>
        </p:nvSpPr>
        <p:spPr bwMode="auto">
          <a:xfrm>
            <a:off x="0" y="215741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4383" name="Rectangle 47"/>
          <p:cNvSpPr>
            <a:spLocks noChangeArrowheads="1"/>
          </p:cNvSpPr>
          <p:nvPr/>
        </p:nvSpPr>
        <p:spPr bwMode="auto">
          <a:xfrm>
            <a:off x="4838700" y="50196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14387" name="Rectangle 51"/>
          <p:cNvSpPr>
            <a:spLocks noChangeArrowheads="1"/>
          </p:cNvSpPr>
          <p:nvPr/>
        </p:nvSpPr>
        <p:spPr bwMode="auto">
          <a:xfrm>
            <a:off x="4543425" y="-1187450"/>
            <a:ext cx="1784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4388" name="Rectangle 52"/>
          <p:cNvSpPr>
            <a:spLocks noChangeArrowheads="1"/>
          </p:cNvSpPr>
          <p:nvPr/>
        </p:nvSpPr>
        <p:spPr bwMode="auto">
          <a:xfrm>
            <a:off x="9993313" y="3479800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4390" name="Rectangle 54"/>
          <p:cNvSpPr>
            <a:spLocks noChangeArrowheads="1"/>
          </p:cNvSpPr>
          <p:nvPr/>
        </p:nvSpPr>
        <p:spPr bwMode="auto">
          <a:xfrm>
            <a:off x="4543425" y="7527925"/>
            <a:ext cx="5016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k-KZ" sz="1400" b="0">
              <a:cs typeface="Times New Roman" pitchFamily="18" charset="0"/>
            </a:endParaRPr>
          </a:p>
          <a:p>
            <a:pPr eaLnBrk="0" hangingPunct="0"/>
            <a:r>
              <a:rPr lang="kk-KZ" sz="1400" b="0">
                <a:latin typeface="Calibri" pitchFamily="34" charset="0"/>
                <a:cs typeface="Times New Roman" pitchFamily="18" charset="0"/>
              </a:rPr>
              <a:t>     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4394" name="Rectangle 58"/>
          <p:cNvSpPr>
            <a:spLocks noChangeArrowheads="1"/>
          </p:cNvSpPr>
          <p:nvPr/>
        </p:nvSpPr>
        <p:spPr bwMode="auto">
          <a:xfrm>
            <a:off x="0" y="-37147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95" name="Rectangle 59"/>
          <p:cNvSpPr>
            <a:spLocks noChangeArrowheads="1"/>
          </p:cNvSpPr>
          <p:nvPr/>
        </p:nvSpPr>
        <p:spPr bwMode="auto">
          <a:xfrm>
            <a:off x="0" y="781050"/>
            <a:ext cx="501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kk-KZ" sz="1400" b="0">
                <a:latin typeface="Calibri" pitchFamily="34" charset="0"/>
                <a:cs typeface="Times New Roman" pitchFamily="18" charset="0"/>
              </a:rPr>
              <a:t>     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4396" name="Rectangle 60"/>
          <p:cNvSpPr>
            <a:spLocks noChangeArrowheads="1"/>
          </p:cNvSpPr>
          <p:nvPr/>
        </p:nvSpPr>
        <p:spPr bwMode="auto">
          <a:xfrm>
            <a:off x="0" y="5467350"/>
            <a:ext cx="501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kk-KZ" sz="1400" b="0">
                <a:latin typeface="Calibri" pitchFamily="34" charset="0"/>
                <a:cs typeface="Times New Roman" pitchFamily="18" charset="0"/>
              </a:rPr>
              <a:t>     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4397" name="Rectangle 61"/>
          <p:cNvSpPr>
            <a:spLocks noChangeArrowheads="1"/>
          </p:cNvSpPr>
          <p:nvPr/>
        </p:nvSpPr>
        <p:spPr bwMode="auto">
          <a:xfrm>
            <a:off x="0" y="10267950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kk-KZ" sz="1400" b="0">
                <a:latin typeface="Calibri" pitchFamily="34" charset="0"/>
                <a:cs typeface="Times New Roman" pitchFamily="18" charset="0"/>
              </a:rPr>
              <a:t>  </a:t>
            </a:r>
            <a:r>
              <a:rPr lang="ru-RU" sz="800" b="0">
                <a:latin typeface="Calibri" pitchFamily="34" charset="0"/>
              </a:rPr>
              <a:t> </a:t>
            </a:r>
            <a:endParaRPr lang="ru-RU" b="0">
              <a:latin typeface="Calibri" pitchFamily="34" charset="0"/>
            </a:endParaRPr>
          </a:p>
        </p:txBody>
      </p:sp>
      <p:sp>
        <p:nvSpPr>
          <p:cNvPr id="14404" name="Rectangle 68"/>
          <p:cNvSpPr>
            <a:spLocks noChangeArrowheads="1"/>
          </p:cNvSpPr>
          <p:nvPr/>
        </p:nvSpPr>
        <p:spPr bwMode="auto">
          <a:xfrm>
            <a:off x="0" y="-719138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4405" name="Rectangle 69"/>
          <p:cNvSpPr>
            <a:spLocks noChangeArrowheads="1"/>
          </p:cNvSpPr>
          <p:nvPr/>
        </p:nvSpPr>
        <p:spPr bwMode="auto">
          <a:xfrm>
            <a:off x="0" y="215741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4406" name="Rectangle 70"/>
          <p:cNvSpPr>
            <a:spLocks noChangeArrowheads="1"/>
          </p:cNvSpPr>
          <p:nvPr/>
        </p:nvSpPr>
        <p:spPr bwMode="auto">
          <a:xfrm>
            <a:off x="0" y="75771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14410" name="Rectangle 74"/>
          <p:cNvSpPr>
            <a:spLocks noChangeArrowheads="1"/>
          </p:cNvSpPr>
          <p:nvPr/>
        </p:nvSpPr>
        <p:spPr bwMode="auto">
          <a:xfrm>
            <a:off x="4543425" y="-1187450"/>
            <a:ext cx="1784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4411" name="Rectangle 75"/>
          <p:cNvSpPr>
            <a:spLocks noChangeArrowheads="1"/>
          </p:cNvSpPr>
          <p:nvPr/>
        </p:nvSpPr>
        <p:spPr bwMode="auto">
          <a:xfrm>
            <a:off x="9993313" y="3479800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4413" name="Rectangle 77"/>
          <p:cNvSpPr>
            <a:spLocks noChangeArrowheads="1"/>
          </p:cNvSpPr>
          <p:nvPr/>
        </p:nvSpPr>
        <p:spPr bwMode="auto">
          <a:xfrm>
            <a:off x="4543425" y="7527925"/>
            <a:ext cx="5016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k-KZ" sz="1400" b="0">
              <a:cs typeface="Times New Roman" pitchFamily="18" charset="0"/>
            </a:endParaRPr>
          </a:p>
          <a:p>
            <a:pPr eaLnBrk="0" hangingPunct="0"/>
            <a:r>
              <a:rPr lang="kk-KZ" sz="1400" b="0">
                <a:latin typeface="Calibri" pitchFamily="34" charset="0"/>
                <a:cs typeface="Times New Roman" pitchFamily="18" charset="0"/>
              </a:rPr>
              <a:t>     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4417" name="Rectangle 81"/>
          <p:cNvSpPr>
            <a:spLocks noChangeArrowheads="1"/>
          </p:cNvSpPr>
          <p:nvPr/>
        </p:nvSpPr>
        <p:spPr bwMode="auto">
          <a:xfrm>
            <a:off x="0" y="-37147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418" name="Rectangle 82"/>
          <p:cNvSpPr>
            <a:spLocks noChangeArrowheads="1"/>
          </p:cNvSpPr>
          <p:nvPr/>
        </p:nvSpPr>
        <p:spPr bwMode="auto">
          <a:xfrm>
            <a:off x="8593138" y="6913563"/>
            <a:ext cx="501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kk-KZ" sz="1400" b="0">
                <a:latin typeface="Calibri" pitchFamily="34" charset="0"/>
                <a:cs typeface="Times New Roman" pitchFamily="18" charset="0"/>
              </a:rPr>
              <a:t>     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4419" name="Rectangle 83"/>
          <p:cNvSpPr>
            <a:spLocks noChangeArrowheads="1"/>
          </p:cNvSpPr>
          <p:nvPr/>
        </p:nvSpPr>
        <p:spPr bwMode="auto">
          <a:xfrm>
            <a:off x="0" y="5467350"/>
            <a:ext cx="501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kk-KZ" sz="1400" b="0">
                <a:latin typeface="Calibri" pitchFamily="34" charset="0"/>
                <a:cs typeface="Times New Roman" pitchFamily="18" charset="0"/>
              </a:rPr>
              <a:t>     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4420" name="Rectangle 84"/>
          <p:cNvSpPr>
            <a:spLocks noChangeArrowheads="1"/>
          </p:cNvSpPr>
          <p:nvPr/>
        </p:nvSpPr>
        <p:spPr bwMode="auto">
          <a:xfrm>
            <a:off x="0" y="10267950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kk-KZ" sz="1400" b="0">
                <a:latin typeface="Calibri" pitchFamily="34" charset="0"/>
                <a:cs typeface="Times New Roman" pitchFamily="18" charset="0"/>
              </a:rPr>
              <a:t>  </a:t>
            </a:r>
            <a:r>
              <a:rPr lang="ru-RU" sz="800" b="0">
                <a:latin typeface="Calibri" pitchFamily="34" charset="0"/>
              </a:rPr>
              <a:t> </a:t>
            </a:r>
            <a:endParaRPr lang="ru-RU" b="0">
              <a:latin typeface="Calibri" pitchFamily="34" charset="0"/>
            </a:endParaRPr>
          </a:p>
        </p:txBody>
      </p:sp>
      <p:sp>
        <p:nvSpPr>
          <p:cNvPr id="14432" name="Text Box 96"/>
          <p:cNvSpPr txBox="1">
            <a:spLocks noChangeArrowheads="1"/>
          </p:cNvSpPr>
          <p:nvPr/>
        </p:nvSpPr>
        <p:spPr bwMode="auto">
          <a:xfrm>
            <a:off x="4394200" y="2665413"/>
            <a:ext cx="17827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kk-KZ"/>
              <a:t>Байқаушылар</a:t>
            </a:r>
            <a:endParaRPr lang="ru-RU"/>
          </a:p>
        </p:txBody>
      </p:sp>
      <p:pic>
        <p:nvPicPr>
          <p:cNvPr id="14436" name="Рисунок 94" descr="C:\Users\школа\Pictures\2016-06-26\сабак 1\Сканировать10002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97700" y="2151063"/>
            <a:ext cx="1758950" cy="1851025"/>
          </a:xfrm>
          <a:prstGeom prst="rect">
            <a:avLst/>
          </a:prstGeom>
          <a:noFill/>
        </p:spPr>
      </p:pic>
      <p:pic>
        <p:nvPicPr>
          <p:cNvPr id="14435" name="Рисунок 95" descr="C:\Users\школа\Pictures\2016-06-26\сабак 1\Сканировать10008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769350" y="2166938"/>
            <a:ext cx="1519238" cy="1839912"/>
          </a:xfrm>
          <a:prstGeom prst="rect">
            <a:avLst/>
          </a:prstGeom>
          <a:noFill/>
        </p:spPr>
      </p:pic>
      <p:pic>
        <p:nvPicPr>
          <p:cNvPr id="14434" name="Рисунок 93" descr="C:\Users\школа\Pictures\2016-06-26\сабак 1\Сканировать1000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302875" y="2154238"/>
            <a:ext cx="1766888" cy="1911350"/>
          </a:xfrm>
          <a:prstGeom prst="rect">
            <a:avLst/>
          </a:prstGeom>
          <a:noFill/>
        </p:spPr>
      </p:pic>
      <p:sp>
        <p:nvSpPr>
          <p:cNvPr id="14437" name="Rectangle 101"/>
          <p:cNvSpPr>
            <a:spLocks noChangeArrowheads="1"/>
          </p:cNvSpPr>
          <p:nvPr/>
        </p:nvSpPr>
        <p:spPr bwMode="auto">
          <a:xfrm>
            <a:off x="0" y="-306228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438" name="Rectangle 102"/>
          <p:cNvSpPr>
            <a:spLocks noChangeArrowheads="1"/>
          </p:cNvSpPr>
          <p:nvPr/>
        </p:nvSpPr>
        <p:spPr bwMode="auto">
          <a:xfrm>
            <a:off x="0" y="2995613"/>
            <a:ext cx="36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4439" name="Rectangle 103"/>
          <p:cNvSpPr>
            <a:spLocks noChangeArrowheads="1"/>
          </p:cNvSpPr>
          <p:nvPr/>
        </p:nvSpPr>
        <p:spPr bwMode="auto">
          <a:xfrm>
            <a:off x="0" y="626268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kk-KZ" sz="1400" b="0">
                <a:latin typeface="Times New Roman" pitchFamily="18" charset="0"/>
                <a:cs typeface="Times New Roman" pitchFamily="18" charset="0"/>
              </a:rPr>
              <a:t>  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4440" name="Rectangle 104"/>
          <p:cNvSpPr>
            <a:spLocks noChangeArrowheads="1"/>
          </p:cNvSpPr>
          <p:nvPr/>
        </p:nvSpPr>
        <p:spPr bwMode="auto">
          <a:xfrm>
            <a:off x="0" y="992028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b="0">
              <a:latin typeface="Calibri" pitchFamily="34" charset="0"/>
            </a:endParaRPr>
          </a:p>
        </p:txBody>
      </p:sp>
      <p:pic>
        <p:nvPicPr>
          <p:cNvPr id="14441" name="Рисунок 85" descr="C:\Users\школа\Pictures\2016-06-26\сабак 1\Сканировать1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5100" y="341313"/>
            <a:ext cx="16224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42" name="Рисунок 97" descr="C:\Users\школа\Pictures\2016-06-26\2 сабак\Сканировать1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012950" y="1481138"/>
            <a:ext cx="160337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43" name="Рисунок 107" descr="C:\Users\школа\Pictures\2016-06-26\3 сабак\Сканировать10003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835400" y="390525"/>
            <a:ext cx="1927225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44" name="Рисунок 1" descr="C:\Users\школа\Pictures\2016-06-26\сабак 1\Сканировать10007.JPG"/>
          <p:cNvPicPr>
            <a:picLocks noChangeAspect="1" noChangeArrowheads="1"/>
          </p:cNvPicPr>
          <p:nvPr/>
        </p:nvPicPr>
        <p:blipFill>
          <a:blip r:embed="rId16"/>
          <a:srcRect l="7947" r="7947"/>
          <a:stretch>
            <a:fillRect/>
          </a:stretch>
        </p:blipFill>
        <p:spPr bwMode="auto">
          <a:xfrm>
            <a:off x="3374571" y="4578350"/>
            <a:ext cx="3921579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11" y="3139620"/>
            <a:ext cx="2606675" cy="1411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5233990"/>
            <a:ext cx="2696368" cy="1333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0927" y="4302127"/>
            <a:ext cx="2248241" cy="1990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0365"/>
          </a:xfrm>
        </p:spPr>
        <p:txBody>
          <a:bodyPr/>
          <a:lstStyle/>
          <a:p>
            <a:pPr algn="ctr"/>
            <a:r>
              <a:rPr lang="kk-KZ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 сабақтарынан көріністер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6" y="2494678"/>
            <a:ext cx="2563987" cy="19370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93" y="1103588"/>
            <a:ext cx="1819679" cy="1361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455" y="1529550"/>
            <a:ext cx="1949089" cy="1461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44" y="1150706"/>
            <a:ext cx="1822491" cy="1365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580" y="2759031"/>
            <a:ext cx="1949766" cy="1408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44" y="2759031"/>
            <a:ext cx="1927056" cy="1445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2" y="4622491"/>
            <a:ext cx="2559353" cy="19195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574" y="2331921"/>
            <a:ext cx="2563989" cy="19229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066" y="4619015"/>
            <a:ext cx="2563988" cy="1922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37" y="467662"/>
            <a:ext cx="2569294" cy="17197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820" y="437920"/>
            <a:ext cx="2405743" cy="15298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389" y="4726165"/>
            <a:ext cx="2169693" cy="166551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428" y="4785758"/>
            <a:ext cx="2061772" cy="154632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07" y="3081764"/>
            <a:ext cx="2049668" cy="153725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48" y="4735791"/>
            <a:ext cx="1883229" cy="183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7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Овал 18"/>
          <p:cNvSpPr>
            <a:spLocks noChangeArrowheads="1"/>
          </p:cNvSpPr>
          <p:nvPr/>
        </p:nvSpPr>
        <p:spPr bwMode="auto">
          <a:xfrm>
            <a:off x="8293100" y="2263775"/>
            <a:ext cx="3454400" cy="381000"/>
          </a:xfrm>
          <a:prstGeom prst="ellipse">
            <a:avLst/>
          </a:prstGeom>
          <a:solidFill>
            <a:srgbClr val="99CCFF"/>
          </a:solidFill>
          <a:ln w="9525" cap="rnd" algn="ctr">
            <a:solidFill>
              <a:srgbClr val="98B954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kk-KZ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дамытушы топ</a:t>
            </a:r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>
            <a:spLocks noChangeArrowheads="1"/>
          </p:cNvSpPr>
          <p:nvPr/>
        </p:nvSpPr>
        <p:spPr bwMode="auto">
          <a:xfrm>
            <a:off x="4241800" y="1955800"/>
            <a:ext cx="3594100" cy="508000"/>
          </a:xfrm>
          <a:prstGeom prst="ellipse">
            <a:avLst/>
          </a:prstGeom>
          <a:solidFill>
            <a:srgbClr val="99CCFF"/>
          </a:solidFill>
          <a:ln w="9525" cap="rnd" algn="ctr">
            <a:solidFill>
              <a:srgbClr val="98B954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kk-KZ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басқарушы топ</a:t>
            </a:r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Овал 22"/>
          <p:cNvSpPr>
            <a:spLocks noChangeArrowheads="1"/>
          </p:cNvSpPr>
          <p:nvPr/>
        </p:nvSpPr>
        <p:spPr bwMode="auto">
          <a:xfrm>
            <a:off x="342900" y="2293938"/>
            <a:ext cx="3454400" cy="358775"/>
          </a:xfrm>
          <a:prstGeom prst="ellipse">
            <a:avLst/>
          </a:prstGeom>
          <a:solidFill>
            <a:srgbClr val="99CCFF"/>
          </a:solidFill>
          <a:ln w="9525" cap="rnd" algn="ctr">
            <a:solidFill>
              <a:srgbClr val="98B954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kk-KZ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үйлестіруші топ</a:t>
            </a:r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4267200" y="4483100"/>
            <a:ext cx="3454400" cy="381000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b="0" dirty="0">
                <a:latin typeface="Times New Roman" pitchFamily="18" charset="0"/>
                <a:cs typeface="Times New Roman" pitchFamily="18" charset="0"/>
              </a:rPr>
              <a:t>желілік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Волна 9"/>
          <p:cNvSpPr>
            <a:spLocks noChangeArrowheads="1"/>
          </p:cNvSpPr>
          <p:nvPr/>
        </p:nvSpPr>
        <p:spPr bwMode="auto">
          <a:xfrm>
            <a:off x="4647686" y="239349"/>
            <a:ext cx="2540000" cy="1511300"/>
          </a:xfrm>
          <a:prstGeom prst="wave">
            <a:avLst>
              <a:gd name="adj1" fmla="val 12500"/>
              <a:gd name="adj2" fmla="val 0"/>
            </a:avLst>
          </a:prstGeom>
          <a:solidFill>
            <a:srgbClr val="33CCCC"/>
          </a:solidFill>
          <a:ln w="9525" cap="rnd" algn="ctr">
            <a:solidFill>
              <a:srgbClr val="BE4B48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kk-KZ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Реформа жүргізу бағытындағы жұмыстарды басқарады, бақылайды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перфолента 10"/>
          <p:cNvSpPr>
            <a:spLocks noChangeArrowheads="1"/>
          </p:cNvSpPr>
          <p:nvPr/>
        </p:nvSpPr>
        <p:spPr bwMode="auto">
          <a:xfrm>
            <a:off x="77364" y="11657"/>
            <a:ext cx="2336800" cy="1219200"/>
          </a:xfrm>
          <a:prstGeom prst="flowChartPunchedTape">
            <a:avLst/>
          </a:prstGeom>
          <a:solidFill>
            <a:srgbClr val="33CCCC"/>
          </a:solidFill>
          <a:ln w="9525" cap="rnd" algn="ctr">
            <a:solidFill>
              <a:srgbClr val="FFFF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kk-KZ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Қызметті реттейді, іс-шараға қатысты шешім қабылдайды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лок-схема: перфолента 11"/>
          <p:cNvSpPr>
            <a:spLocks noChangeArrowheads="1"/>
          </p:cNvSpPr>
          <p:nvPr/>
        </p:nvSpPr>
        <p:spPr bwMode="auto">
          <a:xfrm>
            <a:off x="9753600" y="0"/>
            <a:ext cx="2438400" cy="1295400"/>
          </a:xfrm>
          <a:prstGeom prst="flowChartPunchedTape">
            <a:avLst/>
          </a:prstGeom>
          <a:solidFill>
            <a:srgbClr val="33CCCC"/>
          </a:solidFill>
          <a:ln w="9525" cap="rnd" algn="ctr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kk-KZ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Оқыту мен оқу  үдерістерін жетілдіру әдісіне  назар аударады</a:t>
            </a:r>
            <a:endParaRPr lang="ru-RU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C:\Users\User\Desktop\SAM_01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" y="1282622"/>
            <a:ext cx="1524000" cy="838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6" name="Вертикальный свиток 35"/>
          <p:cNvSpPr>
            <a:spLocks noChangeArrowheads="1"/>
          </p:cNvSpPr>
          <p:nvPr/>
        </p:nvSpPr>
        <p:spPr bwMode="auto">
          <a:xfrm>
            <a:off x="0" y="2946400"/>
            <a:ext cx="3429000" cy="1562100"/>
          </a:xfrm>
          <a:prstGeom prst="verticalScroll">
            <a:avLst>
              <a:gd name="adj" fmla="val 12500"/>
            </a:avLst>
          </a:prstGeom>
          <a:solidFill>
            <a:srgbClr val="99CCFF"/>
          </a:solidFill>
          <a:ln w="25400" cap="rnd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r>
              <a:rPr lang="kk-KZ" sz="1400" i="1">
                <a:latin typeface="Times New Roman" pitchFamily="18" charset="0"/>
                <a:cs typeface="Times New Roman" pitchFamily="18" charset="0"/>
              </a:rPr>
              <a:t>Мектепте оқыту мен оқуды өзгерту мен жетілдіруге қажетті идеяларды әзірлеуге қатысып, жәрдемдесу және қолдау</a:t>
            </a:r>
            <a:endParaRPr lang="ru-RU" sz="14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Вертикальный свиток 36"/>
          <p:cNvSpPr>
            <a:spLocks noChangeArrowheads="1"/>
          </p:cNvSpPr>
          <p:nvPr/>
        </p:nvSpPr>
        <p:spPr bwMode="auto">
          <a:xfrm>
            <a:off x="8267700" y="2895600"/>
            <a:ext cx="3924300" cy="1765300"/>
          </a:xfrm>
          <a:prstGeom prst="verticalScroll">
            <a:avLst>
              <a:gd name="adj" fmla="val 12500"/>
            </a:avLst>
          </a:prstGeom>
          <a:solidFill>
            <a:srgbClr val="99CCFF"/>
          </a:solidFill>
          <a:ln w="25400" cap="rnd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r>
              <a:rPr lang="kk-KZ" sz="1400" i="1">
                <a:latin typeface="Times New Roman" pitchFamily="18" charset="0"/>
                <a:cs typeface="Times New Roman" pitchFamily="18" charset="0"/>
              </a:rPr>
              <a:t>Бірлесіп жұмыс істеген кезде желіге қатысушылар сенімділікке негізделген қарым-қатынас құрудағы мүмкіндіктерін ұлғайтады</a:t>
            </a:r>
            <a:endParaRPr lang="ru-RU" sz="14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2" name="TextBox 37"/>
          <p:cNvSpPr txBox="1">
            <a:spLocks noChangeArrowheads="1"/>
          </p:cNvSpPr>
          <p:nvPr/>
        </p:nvSpPr>
        <p:spPr bwMode="auto">
          <a:xfrm>
            <a:off x="850900" y="3035300"/>
            <a:ext cx="1152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>
                <a:latin typeface="Times New Roman" pitchFamily="18" charset="0"/>
                <a:cs typeface="Times New Roman" pitchFamily="18" charset="0"/>
              </a:rPr>
              <a:t>Мақсаты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3" name="TextBox 38"/>
          <p:cNvSpPr txBox="1">
            <a:spLocks noChangeArrowheads="1"/>
          </p:cNvSpPr>
          <p:nvPr/>
        </p:nvSpPr>
        <p:spPr bwMode="auto">
          <a:xfrm>
            <a:off x="8788400" y="3086100"/>
            <a:ext cx="989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>
                <a:latin typeface="Times New Roman" pitchFamily="18" charset="0"/>
                <a:cs typeface="Times New Roman" pitchFamily="18" charset="0"/>
              </a:rPr>
              <a:t>Міндеті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" descr="C:\Users\User\Desktop\Новая папка\Х. косымша\жждд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628" y="2865110"/>
            <a:ext cx="1812579" cy="1511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3" descr="C:\Users\User\Desktop\Новая папка\Х. косымша\жждд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6028" y="3208010"/>
            <a:ext cx="1812579" cy="1511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User\Desktop\Новая папка\Х. косымша\жждд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8150" y="3702833"/>
            <a:ext cx="1618205" cy="1348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User\Pictures\discussion group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4003840" y="2505332"/>
            <a:ext cx="4020690" cy="338897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3" descr="C:\Users\User\Desktop\Новая папка\Х. косымша\жждд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4150" y="3184765"/>
            <a:ext cx="2694374" cy="2245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9" name="Text Box 39"/>
          <p:cNvSpPr txBox="1">
            <a:spLocks noChangeArrowheads="1"/>
          </p:cNvSpPr>
          <p:nvPr/>
        </p:nvSpPr>
        <p:spPr bwMode="auto">
          <a:xfrm>
            <a:off x="4022725" y="5307013"/>
            <a:ext cx="4075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kk-KZ" sz="2400"/>
              <a:t>“Көктем жаңашылдары”</a:t>
            </a:r>
            <a:endParaRPr lang="ru-RU" sz="2400"/>
          </a:p>
        </p:txBody>
      </p:sp>
      <p:sp>
        <p:nvSpPr>
          <p:cNvPr id="30760" name="WordArt 40"/>
          <p:cNvSpPr>
            <a:spLocks noChangeArrowheads="1" noChangeShapeType="1" noTextEdit="1"/>
          </p:cNvSpPr>
          <p:nvPr/>
        </p:nvSpPr>
        <p:spPr bwMode="auto">
          <a:xfrm>
            <a:off x="4727575" y="2943225"/>
            <a:ext cx="2495550" cy="9334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ru-RU" sz="32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"/>
                <a:cs typeface="Arial"/>
              </a:rPr>
              <a:t>"Біз Біргеміз"</a:t>
            </a:r>
          </a:p>
        </p:txBody>
      </p:sp>
      <p:sp>
        <p:nvSpPr>
          <p:cNvPr id="30761" name="Text Box 41"/>
          <p:cNvSpPr txBox="1">
            <a:spLocks noChangeArrowheads="1"/>
          </p:cNvSpPr>
          <p:nvPr/>
        </p:nvSpPr>
        <p:spPr bwMode="auto">
          <a:xfrm>
            <a:off x="2863799" y="5900136"/>
            <a:ext cx="62612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Новатор-7             Практик-10            Инноватор-коуч-7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99" y="607843"/>
            <a:ext cx="2135219" cy="12010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164" y="785215"/>
            <a:ext cx="2100429" cy="11814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" y="4629364"/>
            <a:ext cx="2122714" cy="11940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139" y="4762212"/>
            <a:ext cx="1944510" cy="10937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48" y="5894302"/>
            <a:ext cx="2063376" cy="9438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569" y="5855999"/>
            <a:ext cx="2020288" cy="96369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997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Рисунок 78" descr="C:\Users\школа\Pictures\2016-06-26\Сканировать10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7463" y="303213"/>
            <a:ext cx="4108450" cy="5797550"/>
          </a:xfrm>
          <a:prstGeom prst="rect">
            <a:avLst/>
          </a:prstGeom>
          <a:noFill/>
        </p:spPr>
      </p:pic>
      <p:pic>
        <p:nvPicPr>
          <p:cNvPr id="17411" name="Рисунок 79" descr="C:\Users\школа\Pictures\2016-06-26\Сканировать10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6675" y="266700"/>
            <a:ext cx="4116388" cy="5826125"/>
          </a:xfrm>
          <a:prstGeom prst="rect">
            <a:avLst/>
          </a:prstGeom>
          <a:noFill/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0"/>
            <a:ext cx="1519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kk-KZ" sz="1400">
                <a:latin typeface="Times New Roman" pitchFamily="18" charset="0"/>
                <a:cs typeface="Times New Roman" pitchFamily="18" charset="0"/>
              </a:rPr>
              <a:t>                         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4581525"/>
            <a:ext cx="8080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kk-KZ" sz="1400">
                <a:latin typeface="Times New Roman" pitchFamily="18" charset="0"/>
                <a:cs typeface="Times New Roman" pitchFamily="18" charset="0"/>
              </a:rPr>
              <a:t>         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0" y="91725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0" y="-17907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0" y="3276600"/>
            <a:ext cx="342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kk-KZ" sz="1400">
                <a:latin typeface="Calibri" pitchFamily="34" charset="0"/>
                <a:cs typeface="Times New Roman" pitchFamily="18" charset="0"/>
              </a:rPr>
              <a:t> 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0" y="-2085975"/>
            <a:ext cx="1119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kk-KZ" sz="1400"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0" y="3371850"/>
            <a:ext cx="674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kk-KZ" sz="1400">
                <a:latin typeface="Times New Roman" pitchFamily="18" charset="0"/>
                <a:cs typeface="Times New Roman" pitchFamily="18" charset="0"/>
              </a:rPr>
              <a:t>      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0" y="89439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17428" name="Rectangle 20"/>
          <p:cNvSpPr>
            <a:spLocks noChangeArrowheads="1"/>
          </p:cNvSpPr>
          <p:nvPr/>
        </p:nvSpPr>
        <p:spPr bwMode="auto">
          <a:xfrm>
            <a:off x="0" y="-39719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429" name="Rectangle 21"/>
          <p:cNvSpPr>
            <a:spLocks noChangeArrowheads="1"/>
          </p:cNvSpPr>
          <p:nvPr/>
        </p:nvSpPr>
        <p:spPr bwMode="auto">
          <a:xfrm>
            <a:off x="0" y="733425"/>
            <a:ext cx="3635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kk-KZ" sz="1400">
                <a:latin typeface="Times New Roman" pitchFamily="18" charset="0"/>
                <a:cs typeface="Times New Roman" pitchFamily="18" charset="0"/>
              </a:rPr>
              <a:t>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7430" name="Rectangle 22"/>
          <p:cNvSpPr>
            <a:spLocks noChangeArrowheads="1"/>
          </p:cNvSpPr>
          <p:nvPr/>
        </p:nvSpPr>
        <p:spPr bwMode="auto">
          <a:xfrm>
            <a:off x="0" y="5819775"/>
            <a:ext cx="407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kk-KZ" sz="1400">
                <a:latin typeface="Times New Roman" pitchFamily="18" charset="0"/>
                <a:cs typeface="Times New Roman" pitchFamily="18" charset="0"/>
              </a:rPr>
              <a:t>   </a:t>
            </a:r>
            <a:endParaRPr lang="kk-KZ" b="0">
              <a:latin typeface="Calibri" pitchFamily="34" charset="0"/>
            </a:endParaRPr>
          </a:p>
        </p:txBody>
      </p:sp>
      <p:sp>
        <p:nvSpPr>
          <p:cNvPr id="17431" name="Rectangle 23"/>
          <p:cNvSpPr>
            <a:spLocks noChangeArrowheads="1"/>
          </p:cNvSpPr>
          <p:nvPr/>
        </p:nvSpPr>
        <p:spPr bwMode="auto">
          <a:xfrm>
            <a:off x="0" y="108299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 b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Рисунок 84" descr="C:\Users\школа\Pictures\2016-06-26\Сканировать1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9850" y="465138"/>
            <a:ext cx="4291013" cy="6070600"/>
          </a:xfrm>
          <a:prstGeom prst="rect">
            <a:avLst/>
          </a:prstGeom>
          <a:noFill/>
        </p:spPr>
      </p:pic>
      <p:pic>
        <p:nvPicPr>
          <p:cNvPr id="20485" name="Рисунок 115" descr="C:\Users\школа\Pictures\2016-06-26\Сканировать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4438" y="487363"/>
            <a:ext cx="4159250" cy="6061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2.9|5.6|5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>
          <a:defRPr sz="1400" b="1"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775</Words>
  <Application>Microsoft Office PowerPoint</Application>
  <PresentationFormat>Произвольный</PresentationFormat>
  <Paragraphs>169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Зерттеу сабақтарынан көріністер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«Сабақты зерттеу»- оқу сапасын арттыруға көмектеседі.</vt:lpstr>
      <vt:lpstr>Мектептегі педагогтардың қызметіне SWOT талдау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Азат</dc:creator>
  <cp:lastModifiedBy>asem_</cp:lastModifiedBy>
  <cp:revision>57</cp:revision>
  <cp:lastPrinted>2017-12-04T10:03:23Z</cp:lastPrinted>
  <dcterms:created xsi:type="dcterms:W3CDTF">2016-06-28T08:08:09Z</dcterms:created>
  <dcterms:modified xsi:type="dcterms:W3CDTF">2019-01-08T05:23:45Z</dcterms:modified>
</cp:coreProperties>
</file>